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 id="2147483649" r:id="rId2"/>
    <p:sldMasterId id="2147484181" r:id="rId3"/>
  </p:sldMasterIdLst>
  <p:notesMasterIdLst>
    <p:notesMasterId r:id="rId19"/>
  </p:notesMasterIdLst>
  <p:handoutMasterIdLst>
    <p:handoutMasterId r:id="rId20"/>
  </p:handoutMasterIdLst>
  <p:sldIdLst>
    <p:sldId id="257" r:id="rId4"/>
    <p:sldId id="418" r:id="rId5"/>
    <p:sldId id="400" r:id="rId6"/>
    <p:sldId id="406" r:id="rId7"/>
    <p:sldId id="360" r:id="rId8"/>
    <p:sldId id="393" r:id="rId9"/>
    <p:sldId id="407" r:id="rId10"/>
    <p:sldId id="408" r:id="rId11"/>
    <p:sldId id="381" r:id="rId12"/>
    <p:sldId id="385" r:id="rId13"/>
    <p:sldId id="409" r:id="rId14"/>
    <p:sldId id="419" r:id="rId15"/>
    <p:sldId id="404" r:id="rId16"/>
    <p:sldId id="410" r:id="rId17"/>
    <p:sldId id="414" r:id="rId18"/>
  </p:sldIdLst>
  <p:sldSz cx="9144000" cy="6858000" type="screen4x3"/>
  <p:notesSz cx="7010400" cy="9296400"/>
  <p:defaultTextStyle>
    <a:defPPr>
      <a:defRPr lang="en-US"/>
    </a:defPPr>
    <a:lvl1pPr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5A0"/>
    <a:srgbClr val="0A0A0A"/>
    <a:srgbClr val="F9FDD5"/>
    <a:srgbClr val="5771A0"/>
    <a:srgbClr val="E1E7F1"/>
    <a:srgbClr val="ADC9DE"/>
    <a:srgbClr val="8BCBF7"/>
    <a:srgbClr val="86C1EA"/>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9396" autoAdjust="0"/>
  </p:normalViewPr>
  <p:slideViewPr>
    <p:cSldViewPr>
      <p:cViewPr>
        <p:scale>
          <a:sx n="140" d="100"/>
          <a:sy n="140" d="100"/>
        </p:scale>
        <p:origin x="-58" y="2011"/>
      </p:cViewPr>
      <p:guideLst>
        <p:guide orient="horz" pos="2160"/>
        <p:guide pos="768"/>
        <p:guide pos="5280"/>
        <p:guide pos="2880"/>
      </p:guideLst>
    </p:cSldViewPr>
  </p:slideViewPr>
  <p:outlineViewPr>
    <p:cViewPr>
      <p:scale>
        <a:sx n="33" d="100"/>
        <a:sy n="33" d="100"/>
      </p:scale>
      <p:origin x="29" y="1925"/>
    </p:cViewPr>
  </p:outlineViewPr>
  <p:notesTextViewPr>
    <p:cViewPr>
      <p:scale>
        <a:sx n="100" d="100"/>
        <a:sy n="100"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Tam\Downloads\msa_display%20(2).csv"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2" TargetMode="Externa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'msa_display (2)'!$B$2</c:f>
              <c:strCache>
                <c:ptCount val="1"/>
                <c:pt idx="0">
                  <c:v>20-Bond GO Index</c:v>
                </c:pt>
              </c:strCache>
            </c:strRef>
          </c:tx>
          <c:spPr>
            <a:ln>
              <a:solidFill>
                <a:srgbClr val="1665A0"/>
              </a:solidFill>
            </a:ln>
          </c:spPr>
          <c:marker>
            <c:symbol val="none"/>
          </c:marker>
          <c:cat>
            <c:numRef>
              <c:f>'msa_display (2)'!$A$3:$A$793</c:f>
              <c:numCache>
                <c:formatCode>m/d/yyyy</c:formatCode>
                <c:ptCount val="791"/>
                <c:pt idx="0">
                  <c:v>36531</c:v>
                </c:pt>
                <c:pt idx="1">
                  <c:v>36538</c:v>
                </c:pt>
                <c:pt idx="2">
                  <c:v>36545</c:v>
                </c:pt>
                <c:pt idx="3">
                  <c:v>36552</c:v>
                </c:pt>
                <c:pt idx="4">
                  <c:v>36559</c:v>
                </c:pt>
                <c:pt idx="5">
                  <c:v>36566</c:v>
                </c:pt>
                <c:pt idx="6">
                  <c:v>36573</c:v>
                </c:pt>
                <c:pt idx="7">
                  <c:v>36580</c:v>
                </c:pt>
                <c:pt idx="8">
                  <c:v>36587</c:v>
                </c:pt>
                <c:pt idx="9">
                  <c:v>36594</c:v>
                </c:pt>
                <c:pt idx="10">
                  <c:v>36601</c:v>
                </c:pt>
                <c:pt idx="11">
                  <c:v>36608</c:v>
                </c:pt>
                <c:pt idx="12">
                  <c:v>36615</c:v>
                </c:pt>
                <c:pt idx="13">
                  <c:v>36622</c:v>
                </c:pt>
                <c:pt idx="14">
                  <c:v>36629</c:v>
                </c:pt>
                <c:pt idx="15">
                  <c:v>36635</c:v>
                </c:pt>
                <c:pt idx="16">
                  <c:v>36643</c:v>
                </c:pt>
                <c:pt idx="17">
                  <c:v>36650</c:v>
                </c:pt>
                <c:pt idx="18">
                  <c:v>36657</c:v>
                </c:pt>
                <c:pt idx="19">
                  <c:v>36664</c:v>
                </c:pt>
                <c:pt idx="20">
                  <c:v>36671</c:v>
                </c:pt>
                <c:pt idx="21">
                  <c:v>36678</c:v>
                </c:pt>
                <c:pt idx="22">
                  <c:v>36685</c:v>
                </c:pt>
                <c:pt idx="23">
                  <c:v>36692</c:v>
                </c:pt>
                <c:pt idx="24">
                  <c:v>36699</c:v>
                </c:pt>
                <c:pt idx="25">
                  <c:v>36706</c:v>
                </c:pt>
                <c:pt idx="26">
                  <c:v>36713</c:v>
                </c:pt>
                <c:pt idx="27">
                  <c:v>36720</c:v>
                </c:pt>
                <c:pt idx="28">
                  <c:v>36727</c:v>
                </c:pt>
                <c:pt idx="29">
                  <c:v>36734</c:v>
                </c:pt>
                <c:pt idx="30">
                  <c:v>36741</c:v>
                </c:pt>
                <c:pt idx="31">
                  <c:v>36748</c:v>
                </c:pt>
                <c:pt idx="32">
                  <c:v>36755</c:v>
                </c:pt>
                <c:pt idx="33">
                  <c:v>36762</c:v>
                </c:pt>
                <c:pt idx="34">
                  <c:v>36769</c:v>
                </c:pt>
                <c:pt idx="35">
                  <c:v>36776</c:v>
                </c:pt>
                <c:pt idx="36">
                  <c:v>36783</c:v>
                </c:pt>
                <c:pt idx="37">
                  <c:v>36790</c:v>
                </c:pt>
                <c:pt idx="38">
                  <c:v>36797</c:v>
                </c:pt>
                <c:pt idx="39">
                  <c:v>36804</c:v>
                </c:pt>
                <c:pt idx="40">
                  <c:v>36811</c:v>
                </c:pt>
                <c:pt idx="41">
                  <c:v>36818</c:v>
                </c:pt>
                <c:pt idx="42">
                  <c:v>36825</c:v>
                </c:pt>
                <c:pt idx="43">
                  <c:v>36832</c:v>
                </c:pt>
                <c:pt idx="44">
                  <c:v>36839</c:v>
                </c:pt>
                <c:pt idx="45">
                  <c:v>36846</c:v>
                </c:pt>
                <c:pt idx="46">
                  <c:v>36851</c:v>
                </c:pt>
                <c:pt idx="47">
                  <c:v>36860</c:v>
                </c:pt>
                <c:pt idx="48">
                  <c:v>36867</c:v>
                </c:pt>
                <c:pt idx="49">
                  <c:v>36874</c:v>
                </c:pt>
                <c:pt idx="50">
                  <c:v>36881</c:v>
                </c:pt>
                <c:pt idx="51">
                  <c:v>36888</c:v>
                </c:pt>
                <c:pt idx="52">
                  <c:v>36895</c:v>
                </c:pt>
                <c:pt idx="53">
                  <c:v>36902</c:v>
                </c:pt>
                <c:pt idx="54">
                  <c:v>36909</c:v>
                </c:pt>
                <c:pt idx="55">
                  <c:v>36916</c:v>
                </c:pt>
                <c:pt idx="56">
                  <c:v>36923</c:v>
                </c:pt>
                <c:pt idx="57">
                  <c:v>36930</c:v>
                </c:pt>
                <c:pt idx="58">
                  <c:v>36937</c:v>
                </c:pt>
                <c:pt idx="59">
                  <c:v>36944</c:v>
                </c:pt>
                <c:pt idx="60">
                  <c:v>36951</c:v>
                </c:pt>
                <c:pt idx="61">
                  <c:v>36958</c:v>
                </c:pt>
                <c:pt idx="62">
                  <c:v>36965</c:v>
                </c:pt>
                <c:pt idx="63">
                  <c:v>36972</c:v>
                </c:pt>
                <c:pt idx="64">
                  <c:v>36979</c:v>
                </c:pt>
                <c:pt idx="65">
                  <c:v>36986</c:v>
                </c:pt>
                <c:pt idx="66">
                  <c:v>36992</c:v>
                </c:pt>
                <c:pt idx="67">
                  <c:v>37000</c:v>
                </c:pt>
                <c:pt idx="68">
                  <c:v>37007</c:v>
                </c:pt>
                <c:pt idx="69">
                  <c:v>37014</c:v>
                </c:pt>
                <c:pt idx="70">
                  <c:v>37021</c:v>
                </c:pt>
                <c:pt idx="71">
                  <c:v>37028</c:v>
                </c:pt>
                <c:pt idx="72">
                  <c:v>37035</c:v>
                </c:pt>
                <c:pt idx="73">
                  <c:v>37042</c:v>
                </c:pt>
                <c:pt idx="74">
                  <c:v>37049</c:v>
                </c:pt>
                <c:pt idx="75">
                  <c:v>37056</c:v>
                </c:pt>
                <c:pt idx="76">
                  <c:v>37063</c:v>
                </c:pt>
                <c:pt idx="77">
                  <c:v>37070</c:v>
                </c:pt>
                <c:pt idx="78">
                  <c:v>37077</c:v>
                </c:pt>
                <c:pt idx="79">
                  <c:v>37084</c:v>
                </c:pt>
                <c:pt idx="80">
                  <c:v>37091</c:v>
                </c:pt>
                <c:pt idx="81">
                  <c:v>37098</c:v>
                </c:pt>
                <c:pt idx="82">
                  <c:v>37105</c:v>
                </c:pt>
                <c:pt idx="83">
                  <c:v>37112</c:v>
                </c:pt>
                <c:pt idx="84">
                  <c:v>37119</c:v>
                </c:pt>
                <c:pt idx="85">
                  <c:v>37126</c:v>
                </c:pt>
                <c:pt idx="86">
                  <c:v>37133</c:v>
                </c:pt>
                <c:pt idx="87">
                  <c:v>37140</c:v>
                </c:pt>
                <c:pt idx="88">
                  <c:v>37147</c:v>
                </c:pt>
                <c:pt idx="89">
                  <c:v>37154</c:v>
                </c:pt>
                <c:pt idx="90">
                  <c:v>37161</c:v>
                </c:pt>
                <c:pt idx="91">
                  <c:v>37168</c:v>
                </c:pt>
                <c:pt idx="92">
                  <c:v>37175</c:v>
                </c:pt>
                <c:pt idx="93">
                  <c:v>37182</c:v>
                </c:pt>
                <c:pt idx="94">
                  <c:v>37189</c:v>
                </c:pt>
                <c:pt idx="95">
                  <c:v>37196</c:v>
                </c:pt>
                <c:pt idx="96">
                  <c:v>37203</c:v>
                </c:pt>
                <c:pt idx="97">
                  <c:v>37210</c:v>
                </c:pt>
                <c:pt idx="98">
                  <c:v>37216</c:v>
                </c:pt>
                <c:pt idx="99">
                  <c:v>37224</c:v>
                </c:pt>
                <c:pt idx="100">
                  <c:v>37231</c:v>
                </c:pt>
                <c:pt idx="101">
                  <c:v>37238</c:v>
                </c:pt>
                <c:pt idx="102">
                  <c:v>37245</c:v>
                </c:pt>
                <c:pt idx="103">
                  <c:v>37252</c:v>
                </c:pt>
                <c:pt idx="104">
                  <c:v>37259</c:v>
                </c:pt>
                <c:pt idx="105">
                  <c:v>37266</c:v>
                </c:pt>
                <c:pt idx="106">
                  <c:v>37273</c:v>
                </c:pt>
                <c:pt idx="107">
                  <c:v>37280</c:v>
                </c:pt>
                <c:pt idx="108">
                  <c:v>37287</c:v>
                </c:pt>
                <c:pt idx="109">
                  <c:v>37294</c:v>
                </c:pt>
                <c:pt idx="110">
                  <c:v>37301</c:v>
                </c:pt>
                <c:pt idx="111">
                  <c:v>37308</c:v>
                </c:pt>
                <c:pt idx="112">
                  <c:v>37315</c:v>
                </c:pt>
                <c:pt idx="113">
                  <c:v>37322</c:v>
                </c:pt>
                <c:pt idx="114">
                  <c:v>37329</c:v>
                </c:pt>
                <c:pt idx="115">
                  <c:v>37336</c:v>
                </c:pt>
                <c:pt idx="116">
                  <c:v>37343</c:v>
                </c:pt>
                <c:pt idx="117">
                  <c:v>37350</c:v>
                </c:pt>
                <c:pt idx="118">
                  <c:v>37357</c:v>
                </c:pt>
                <c:pt idx="119">
                  <c:v>37364</c:v>
                </c:pt>
                <c:pt idx="120">
                  <c:v>37371</c:v>
                </c:pt>
                <c:pt idx="121">
                  <c:v>37378</c:v>
                </c:pt>
                <c:pt idx="122">
                  <c:v>37385</c:v>
                </c:pt>
                <c:pt idx="123">
                  <c:v>37392</c:v>
                </c:pt>
                <c:pt idx="124">
                  <c:v>37399</c:v>
                </c:pt>
                <c:pt idx="125">
                  <c:v>37406</c:v>
                </c:pt>
                <c:pt idx="126">
                  <c:v>37413</c:v>
                </c:pt>
                <c:pt idx="127">
                  <c:v>37420</c:v>
                </c:pt>
                <c:pt idx="128">
                  <c:v>37427</c:v>
                </c:pt>
                <c:pt idx="129">
                  <c:v>37434</c:v>
                </c:pt>
                <c:pt idx="130">
                  <c:v>37439</c:v>
                </c:pt>
                <c:pt idx="131">
                  <c:v>37448</c:v>
                </c:pt>
                <c:pt idx="132">
                  <c:v>37455</c:v>
                </c:pt>
                <c:pt idx="133">
                  <c:v>37462</c:v>
                </c:pt>
                <c:pt idx="134">
                  <c:v>37469</c:v>
                </c:pt>
                <c:pt idx="135">
                  <c:v>37476</c:v>
                </c:pt>
                <c:pt idx="136">
                  <c:v>37483</c:v>
                </c:pt>
                <c:pt idx="137">
                  <c:v>37490</c:v>
                </c:pt>
                <c:pt idx="138">
                  <c:v>37497</c:v>
                </c:pt>
                <c:pt idx="139">
                  <c:v>37504</c:v>
                </c:pt>
                <c:pt idx="140">
                  <c:v>37511</c:v>
                </c:pt>
                <c:pt idx="141">
                  <c:v>37518</c:v>
                </c:pt>
                <c:pt idx="142">
                  <c:v>37525</c:v>
                </c:pt>
                <c:pt idx="143">
                  <c:v>37532</c:v>
                </c:pt>
                <c:pt idx="144">
                  <c:v>37539</c:v>
                </c:pt>
                <c:pt idx="145">
                  <c:v>37546</c:v>
                </c:pt>
                <c:pt idx="146">
                  <c:v>37553</c:v>
                </c:pt>
                <c:pt idx="147">
                  <c:v>37560</c:v>
                </c:pt>
                <c:pt idx="148">
                  <c:v>37567</c:v>
                </c:pt>
                <c:pt idx="149">
                  <c:v>37574</c:v>
                </c:pt>
                <c:pt idx="150">
                  <c:v>37581</c:v>
                </c:pt>
                <c:pt idx="151">
                  <c:v>37586</c:v>
                </c:pt>
                <c:pt idx="152">
                  <c:v>37595</c:v>
                </c:pt>
                <c:pt idx="153">
                  <c:v>37602</c:v>
                </c:pt>
                <c:pt idx="154">
                  <c:v>37609</c:v>
                </c:pt>
                <c:pt idx="155">
                  <c:v>37616</c:v>
                </c:pt>
                <c:pt idx="156">
                  <c:v>37623</c:v>
                </c:pt>
                <c:pt idx="157">
                  <c:v>37630</c:v>
                </c:pt>
                <c:pt idx="158">
                  <c:v>37637</c:v>
                </c:pt>
                <c:pt idx="159">
                  <c:v>37644</c:v>
                </c:pt>
                <c:pt idx="160">
                  <c:v>37651</c:v>
                </c:pt>
                <c:pt idx="161">
                  <c:v>37658</c:v>
                </c:pt>
                <c:pt idx="162">
                  <c:v>37665</c:v>
                </c:pt>
                <c:pt idx="163">
                  <c:v>37672</c:v>
                </c:pt>
                <c:pt idx="164">
                  <c:v>37679</c:v>
                </c:pt>
                <c:pt idx="165">
                  <c:v>37686</c:v>
                </c:pt>
                <c:pt idx="166">
                  <c:v>37693</c:v>
                </c:pt>
                <c:pt idx="167">
                  <c:v>37700</c:v>
                </c:pt>
                <c:pt idx="168">
                  <c:v>37707</c:v>
                </c:pt>
                <c:pt idx="169">
                  <c:v>37714</c:v>
                </c:pt>
                <c:pt idx="170">
                  <c:v>37721</c:v>
                </c:pt>
                <c:pt idx="171">
                  <c:v>37727</c:v>
                </c:pt>
                <c:pt idx="172">
                  <c:v>37735</c:v>
                </c:pt>
                <c:pt idx="173">
                  <c:v>37742</c:v>
                </c:pt>
                <c:pt idx="174">
                  <c:v>37749</c:v>
                </c:pt>
                <c:pt idx="175">
                  <c:v>37756</c:v>
                </c:pt>
                <c:pt idx="176">
                  <c:v>37763</c:v>
                </c:pt>
                <c:pt idx="177">
                  <c:v>37770</c:v>
                </c:pt>
                <c:pt idx="178">
                  <c:v>37777</c:v>
                </c:pt>
                <c:pt idx="179">
                  <c:v>37784</c:v>
                </c:pt>
                <c:pt idx="180">
                  <c:v>37791</c:v>
                </c:pt>
                <c:pt idx="181">
                  <c:v>37798</c:v>
                </c:pt>
                <c:pt idx="182">
                  <c:v>37804</c:v>
                </c:pt>
                <c:pt idx="183">
                  <c:v>37812</c:v>
                </c:pt>
                <c:pt idx="184">
                  <c:v>37819</c:v>
                </c:pt>
                <c:pt idx="185">
                  <c:v>37826</c:v>
                </c:pt>
                <c:pt idx="186">
                  <c:v>37833</c:v>
                </c:pt>
                <c:pt idx="187">
                  <c:v>37840</c:v>
                </c:pt>
                <c:pt idx="188">
                  <c:v>37847</c:v>
                </c:pt>
                <c:pt idx="189">
                  <c:v>37854</c:v>
                </c:pt>
                <c:pt idx="190">
                  <c:v>37861</c:v>
                </c:pt>
                <c:pt idx="191">
                  <c:v>37868</c:v>
                </c:pt>
                <c:pt idx="192">
                  <c:v>37875</c:v>
                </c:pt>
                <c:pt idx="193">
                  <c:v>37882</c:v>
                </c:pt>
                <c:pt idx="194">
                  <c:v>37889</c:v>
                </c:pt>
                <c:pt idx="195">
                  <c:v>37896</c:v>
                </c:pt>
                <c:pt idx="196">
                  <c:v>37903</c:v>
                </c:pt>
                <c:pt idx="197">
                  <c:v>37910</c:v>
                </c:pt>
                <c:pt idx="198">
                  <c:v>37917</c:v>
                </c:pt>
                <c:pt idx="199">
                  <c:v>37924</c:v>
                </c:pt>
                <c:pt idx="200">
                  <c:v>37931</c:v>
                </c:pt>
                <c:pt idx="201">
                  <c:v>37938</c:v>
                </c:pt>
                <c:pt idx="202">
                  <c:v>37945</c:v>
                </c:pt>
                <c:pt idx="203">
                  <c:v>37950</c:v>
                </c:pt>
                <c:pt idx="204">
                  <c:v>37959</c:v>
                </c:pt>
                <c:pt idx="205">
                  <c:v>37966</c:v>
                </c:pt>
                <c:pt idx="206">
                  <c:v>37973</c:v>
                </c:pt>
                <c:pt idx="207">
                  <c:v>37978</c:v>
                </c:pt>
                <c:pt idx="208">
                  <c:v>37986</c:v>
                </c:pt>
                <c:pt idx="209">
                  <c:v>37994</c:v>
                </c:pt>
                <c:pt idx="210">
                  <c:v>38001</c:v>
                </c:pt>
                <c:pt idx="211">
                  <c:v>38008</c:v>
                </c:pt>
                <c:pt idx="212">
                  <c:v>38015</c:v>
                </c:pt>
                <c:pt idx="213">
                  <c:v>38022</c:v>
                </c:pt>
                <c:pt idx="214">
                  <c:v>38029</c:v>
                </c:pt>
                <c:pt idx="215">
                  <c:v>38036</c:v>
                </c:pt>
                <c:pt idx="216">
                  <c:v>38043</c:v>
                </c:pt>
                <c:pt idx="217">
                  <c:v>38050</c:v>
                </c:pt>
                <c:pt idx="218">
                  <c:v>38057</c:v>
                </c:pt>
                <c:pt idx="219">
                  <c:v>38064</c:v>
                </c:pt>
                <c:pt idx="220">
                  <c:v>38071</c:v>
                </c:pt>
                <c:pt idx="221">
                  <c:v>38078</c:v>
                </c:pt>
                <c:pt idx="222">
                  <c:v>38084</c:v>
                </c:pt>
                <c:pt idx="223">
                  <c:v>38092</c:v>
                </c:pt>
                <c:pt idx="224">
                  <c:v>38099</c:v>
                </c:pt>
                <c:pt idx="225">
                  <c:v>38106</c:v>
                </c:pt>
                <c:pt idx="226">
                  <c:v>38113</c:v>
                </c:pt>
                <c:pt idx="227">
                  <c:v>38120</c:v>
                </c:pt>
                <c:pt idx="228">
                  <c:v>38127</c:v>
                </c:pt>
                <c:pt idx="229">
                  <c:v>38134</c:v>
                </c:pt>
                <c:pt idx="230">
                  <c:v>38141</c:v>
                </c:pt>
                <c:pt idx="231">
                  <c:v>38148</c:v>
                </c:pt>
                <c:pt idx="232">
                  <c:v>38155</c:v>
                </c:pt>
                <c:pt idx="233">
                  <c:v>38162</c:v>
                </c:pt>
                <c:pt idx="234">
                  <c:v>38169</c:v>
                </c:pt>
                <c:pt idx="235">
                  <c:v>38176</c:v>
                </c:pt>
                <c:pt idx="236">
                  <c:v>38183</c:v>
                </c:pt>
                <c:pt idx="237">
                  <c:v>38190</c:v>
                </c:pt>
                <c:pt idx="238">
                  <c:v>38197</c:v>
                </c:pt>
                <c:pt idx="239">
                  <c:v>38204</c:v>
                </c:pt>
                <c:pt idx="240">
                  <c:v>38211</c:v>
                </c:pt>
                <c:pt idx="241">
                  <c:v>38218</c:v>
                </c:pt>
                <c:pt idx="242">
                  <c:v>38225</c:v>
                </c:pt>
                <c:pt idx="243">
                  <c:v>38232</c:v>
                </c:pt>
                <c:pt idx="244">
                  <c:v>38239</c:v>
                </c:pt>
                <c:pt idx="245">
                  <c:v>38246</c:v>
                </c:pt>
                <c:pt idx="246">
                  <c:v>38253</c:v>
                </c:pt>
                <c:pt idx="247">
                  <c:v>38260</c:v>
                </c:pt>
                <c:pt idx="248">
                  <c:v>38267</c:v>
                </c:pt>
                <c:pt idx="249">
                  <c:v>38274</c:v>
                </c:pt>
                <c:pt idx="250">
                  <c:v>38281</c:v>
                </c:pt>
                <c:pt idx="251">
                  <c:v>38288</c:v>
                </c:pt>
                <c:pt idx="252">
                  <c:v>38295</c:v>
                </c:pt>
                <c:pt idx="253">
                  <c:v>38301</c:v>
                </c:pt>
                <c:pt idx="254">
                  <c:v>38309</c:v>
                </c:pt>
                <c:pt idx="255">
                  <c:v>38314</c:v>
                </c:pt>
                <c:pt idx="256">
                  <c:v>38323</c:v>
                </c:pt>
                <c:pt idx="257">
                  <c:v>38330</c:v>
                </c:pt>
                <c:pt idx="258">
                  <c:v>38337</c:v>
                </c:pt>
                <c:pt idx="259">
                  <c:v>38343</c:v>
                </c:pt>
                <c:pt idx="260">
                  <c:v>38350</c:v>
                </c:pt>
                <c:pt idx="261">
                  <c:v>38358</c:v>
                </c:pt>
                <c:pt idx="262">
                  <c:v>38365</c:v>
                </c:pt>
                <c:pt idx="263">
                  <c:v>38372</c:v>
                </c:pt>
                <c:pt idx="264">
                  <c:v>38379</c:v>
                </c:pt>
                <c:pt idx="265">
                  <c:v>38386</c:v>
                </c:pt>
                <c:pt idx="266">
                  <c:v>38393</c:v>
                </c:pt>
                <c:pt idx="267">
                  <c:v>38400</c:v>
                </c:pt>
                <c:pt idx="268">
                  <c:v>38407</c:v>
                </c:pt>
                <c:pt idx="269">
                  <c:v>38414</c:v>
                </c:pt>
                <c:pt idx="270">
                  <c:v>38421</c:v>
                </c:pt>
                <c:pt idx="271">
                  <c:v>38428</c:v>
                </c:pt>
                <c:pt idx="272">
                  <c:v>38434</c:v>
                </c:pt>
                <c:pt idx="273">
                  <c:v>38442</c:v>
                </c:pt>
                <c:pt idx="274">
                  <c:v>38449</c:v>
                </c:pt>
                <c:pt idx="275">
                  <c:v>38456</c:v>
                </c:pt>
                <c:pt idx="276">
                  <c:v>38463</c:v>
                </c:pt>
                <c:pt idx="277">
                  <c:v>38470</c:v>
                </c:pt>
                <c:pt idx="278">
                  <c:v>38477</c:v>
                </c:pt>
                <c:pt idx="279">
                  <c:v>38484</c:v>
                </c:pt>
                <c:pt idx="280">
                  <c:v>38491</c:v>
                </c:pt>
                <c:pt idx="281">
                  <c:v>38498</c:v>
                </c:pt>
                <c:pt idx="282">
                  <c:v>38505</c:v>
                </c:pt>
                <c:pt idx="283">
                  <c:v>38512</c:v>
                </c:pt>
                <c:pt idx="284">
                  <c:v>38519</c:v>
                </c:pt>
                <c:pt idx="285">
                  <c:v>38526</c:v>
                </c:pt>
                <c:pt idx="286">
                  <c:v>38533</c:v>
                </c:pt>
                <c:pt idx="287">
                  <c:v>38540</c:v>
                </c:pt>
                <c:pt idx="288">
                  <c:v>38547</c:v>
                </c:pt>
                <c:pt idx="289">
                  <c:v>38554</c:v>
                </c:pt>
                <c:pt idx="290">
                  <c:v>38561</c:v>
                </c:pt>
                <c:pt idx="291">
                  <c:v>38568</c:v>
                </c:pt>
                <c:pt idx="292">
                  <c:v>38575</c:v>
                </c:pt>
                <c:pt idx="293">
                  <c:v>38582</c:v>
                </c:pt>
                <c:pt idx="294">
                  <c:v>38589</c:v>
                </c:pt>
                <c:pt idx="295">
                  <c:v>38596</c:v>
                </c:pt>
                <c:pt idx="296">
                  <c:v>38603</c:v>
                </c:pt>
                <c:pt idx="297">
                  <c:v>38610</c:v>
                </c:pt>
                <c:pt idx="298">
                  <c:v>38617</c:v>
                </c:pt>
                <c:pt idx="299">
                  <c:v>38624</c:v>
                </c:pt>
                <c:pt idx="300">
                  <c:v>38631</c:v>
                </c:pt>
                <c:pt idx="301">
                  <c:v>38638</c:v>
                </c:pt>
                <c:pt idx="302">
                  <c:v>38645</c:v>
                </c:pt>
                <c:pt idx="303">
                  <c:v>38652</c:v>
                </c:pt>
                <c:pt idx="304">
                  <c:v>38659</c:v>
                </c:pt>
                <c:pt idx="305">
                  <c:v>38665</c:v>
                </c:pt>
                <c:pt idx="306">
                  <c:v>38673</c:v>
                </c:pt>
                <c:pt idx="307">
                  <c:v>38678</c:v>
                </c:pt>
                <c:pt idx="308">
                  <c:v>38687</c:v>
                </c:pt>
                <c:pt idx="309">
                  <c:v>38694</c:v>
                </c:pt>
                <c:pt idx="310">
                  <c:v>38701</c:v>
                </c:pt>
                <c:pt idx="311">
                  <c:v>38708</c:v>
                </c:pt>
                <c:pt idx="312">
                  <c:v>38715</c:v>
                </c:pt>
                <c:pt idx="313">
                  <c:v>38722</c:v>
                </c:pt>
                <c:pt idx="314">
                  <c:v>38729</c:v>
                </c:pt>
                <c:pt idx="315">
                  <c:v>38736</c:v>
                </c:pt>
                <c:pt idx="316">
                  <c:v>38743</c:v>
                </c:pt>
                <c:pt idx="317">
                  <c:v>38750</c:v>
                </c:pt>
                <c:pt idx="318">
                  <c:v>38757</c:v>
                </c:pt>
                <c:pt idx="319">
                  <c:v>38764</c:v>
                </c:pt>
                <c:pt idx="320">
                  <c:v>38771</c:v>
                </c:pt>
                <c:pt idx="321">
                  <c:v>38778</c:v>
                </c:pt>
                <c:pt idx="322">
                  <c:v>38785</c:v>
                </c:pt>
                <c:pt idx="323">
                  <c:v>38792</c:v>
                </c:pt>
                <c:pt idx="324">
                  <c:v>38799</c:v>
                </c:pt>
                <c:pt idx="325">
                  <c:v>38806</c:v>
                </c:pt>
                <c:pt idx="326">
                  <c:v>38813</c:v>
                </c:pt>
                <c:pt idx="327">
                  <c:v>38819</c:v>
                </c:pt>
                <c:pt idx="328">
                  <c:v>38827</c:v>
                </c:pt>
                <c:pt idx="329">
                  <c:v>38834</c:v>
                </c:pt>
                <c:pt idx="330">
                  <c:v>38841</c:v>
                </c:pt>
                <c:pt idx="331">
                  <c:v>38848</c:v>
                </c:pt>
                <c:pt idx="332">
                  <c:v>38855</c:v>
                </c:pt>
                <c:pt idx="333">
                  <c:v>38862</c:v>
                </c:pt>
                <c:pt idx="334">
                  <c:v>38869</c:v>
                </c:pt>
                <c:pt idx="335">
                  <c:v>38876</c:v>
                </c:pt>
                <c:pt idx="336">
                  <c:v>38883</c:v>
                </c:pt>
                <c:pt idx="337">
                  <c:v>38890</c:v>
                </c:pt>
                <c:pt idx="338">
                  <c:v>38897</c:v>
                </c:pt>
                <c:pt idx="339">
                  <c:v>38904</c:v>
                </c:pt>
                <c:pt idx="340">
                  <c:v>38911</c:v>
                </c:pt>
                <c:pt idx="341">
                  <c:v>38918</c:v>
                </c:pt>
                <c:pt idx="342">
                  <c:v>38925</c:v>
                </c:pt>
                <c:pt idx="343">
                  <c:v>38932</c:v>
                </c:pt>
                <c:pt idx="344">
                  <c:v>38939</c:v>
                </c:pt>
                <c:pt idx="345">
                  <c:v>38946</c:v>
                </c:pt>
                <c:pt idx="346">
                  <c:v>38953</c:v>
                </c:pt>
                <c:pt idx="347">
                  <c:v>38960</c:v>
                </c:pt>
                <c:pt idx="348">
                  <c:v>38967</c:v>
                </c:pt>
                <c:pt idx="349">
                  <c:v>38974</c:v>
                </c:pt>
                <c:pt idx="350">
                  <c:v>38981</c:v>
                </c:pt>
                <c:pt idx="351">
                  <c:v>38988</c:v>
                </c:pt>
                <c:pt idx="352">
                  <c:v>38995</c:v>
                </c:pt>
                <c:pt idx="353">
                  <c:v>39002</c:v>
                </c:pt>
                <c:pt idx="354">
                  <c:v>39009</c:v>
                </c:pt>
                <c:pt idx="355">
                  <c:v>39016</c:v>
                </c:pt>
                <c:pt idx="356">
                  <c:v>39023</c:v>
                </c:pt>
                <c:pt idx="357">
                  <c:v>39030</c:v>
                </c:pt>
                <c:pt idx="358">
                  <c:v>39037</c:v>
                </c:pt>
                <c:pt idx="359">
                  <c:v>39042</c:v>
                </c:pt>
                <c:pt idx="360">
                  <c:v>39051</c:v>
                </c:pt>
                <c:pt idx="361">
                  <c:v>39058</c:v>
                </c:pt>
                <c:pt idx="362">
                  <c:v>39065</c:v>
                </c:pt>
                <c:pt idx="363">
                  <c:v>39072</c:v>
                </c:pt>
                <c:pt idx="364">
                  <c:v>39079</c:v>
                </c:pt>
                <c:pt idx="365">
                  <c:v>39086</c:v>
                </c:pt>
                <c:pt idx="366">
                  <c:v>39093</c:v>
                </c:pt>
                <c:pt idx="367">
                  <c:v>39100</c:v>
                </c:pt>
                <c:pt idx="368">
                  <c:v>39107</c:v>
                </c:pt>
                <c:pt idx="369">
                  <c:v>39114</c:v>
                </c:pt>
                <c:pt idx="370">
                  <c:v>39121</c:v>
                </c:pt>
                <c:pt idx="371">
                  <c:v>39128</c:v>
                </c:pt>
                <c:pt idx="372">
                  <c:v>39135</c:v>
                </c:pt>
                <c:pt idx="373">
                  <c:v>39142</c:v>
                </c:pt>
                <c:pt idx="374">
                  <c:v>39149</c:v>
                </c:pt>
                <c:pt idx="375">
                  <c:v>39156</c:v>
                </c:pt>
                <c:pt idx="376">
                  <c:v>39163</c:v>
                </c:pt>
                <c:pt idx="377">
                  <c:v>39170</c:v>
                </c:pt>
                <c:pt idx="378">
                  <c:v>39176</c:v>
                </c:pt>
                <c:pt idx="379">
                  <c:v>39184</c:v>
                </c:pt>
                <c:pt idx="380">
                  <c:v>39191</c:v>
                </c:pt>
                <c:pt idx="381">
                  <c:v>39198</c:v>
                </c:pt>
                <c:pt idx="382">
                  <c:v>39205</c:v>
                </c:pt>
                <c:pt idx="383">
                  <c:v>39212</c:v>
                </c:pt>
                <c:pt idx="384">
                  <c:v>39219</c:v>
                </c:pt>
                <c:pt idx="385">
                  <c:v>39226</c:v>
                </c:pt>
                <c:pt idx="386">
                  <c:v>39233</c:v>
                </c:pt>
                <c:pt idx="387">
                  <c:v>39240</c:v>
                </c:pt>
                <c:pt idx="388">
                  <c:v>39247</c:v>
                </c:pt>
                <c:pt idx="389">
                  <c:v>39254</c:v>
                </c:pt>
                <c:pt idx="390">
                  <c:v>39261</c:v>
                </c:pt>
                <c:pt idx="391">
                  <c:v>39268</c:v>
                </c:pt>
                <c:pt idx="392">
                  <c:v>39275</c:v>
                </c:pt>
                <c:pt idx="393">
                  <c:v>39282</c:v>
                </c:pt>
                <c:pt idx="394">
                  <c:v>39289</c:v>
                </c:pt>
                <c:pt idx="395">
                  <c:v>39296</c:v>
                </c:pt>
                <c:pt idx="396">
                  <c:v>39303</c:v>
                </c:pt>
                <c:pt idx="397">
                  <c:v>39310</c:v>
                </c:pt>
                <c:pt idx="398">
                  <c:v>39317</c:v>
                </c:pt>
                <c:pt idx="399">
                  <c:v>39324</c:v>
                </c:pt>
                <c:pt idx="400">
                  <c:v>39331</c:v>
                </c:pt>
                <c:pt idx="401">
                  <c:v>39338</c:v>
                </c:pt>
                <c:pt idx="402">
                  <c:v>39345</c:v>
                </c:pt>
                <c:pt idx="403">
                  <c:v>39352</c:v>
                </c:pt>
                <c:pt idx="404">
                  <c:v>39359</c:v>
                </c:pt>
                <c:pt idx="405">
                  <c:v>39366</c:v>
                </c:pt>
                <c:pt idx="406">
                  <c:v>39373</c:v>
                </c:pt>
                <c:pt idx="407">
                  <c:v>39380</c:v>
                </c:pt>
                <c:pt idx="408">
                  <c:v>39387</c:v>
                </c:pt>
                <c:pt idx="409">
                  <c:v>39394</c:v>
                </c:pt>
                <c:pt idx="410">
                  <c:v>39401</c:v>
                </c:pt>
                <c:pt idx="411">
                  <c:v>39406</c:v>
                </c:pt>
                <c:pt idx="412">
                  <c:v>39415</c:v>
                </c:pt>
                <c:pt idx="413">
                  <c:v>39422</c:v>
                </c:pt>
                <c:pt idx="414">
                  <c:v>39429</c:v>
                </c:pt>
                <c:pt idx="415">
                  <c:v>39436</c:v>
                </c:pt>
                <c:pt idx="416">
                  <c:v>39443</c:v>
                </c:pt>
                <c:pt idx="417">
                  <c:v>39450</c:v>
                </c:pt>
                <c:pt idx="418">
                  <c:v>39457</c:v>
                </c:pt>
                <c:pt idx="419">
                  <c:v>39464</c:v>
                </c:pt>
                <c:pt idx="420">
                  <c:v>39471</c:v>
                </c:pt>
                <c:pt idx="421">
                  <c:v>39478</c:v>
                </c:pt>
                <c:pt idx="422">
                  <c:v>39485</c:v>
                </c:pt>
                <c:pt idx="423">
                  <c:v>39492</c:v>
                </c:pt>
                <c:pt idx="424">
                  <c:v>39499</c:v>
                </c:pt>
                <c:pt idx="425">
                  <c:v>39506</c:v>
                </c:pt>
                <c:pt idx="426">
                  <c:v>39513</c:v>
                </c:pt>
                <c:pt idx="427">
                  <c:v>39520</c:v>
                </c:pt>
                <c:pt idx="428">
                  <c:v>39526</c:v>
                </c:pt>
                <c:pt idx="429">
                  <c:v>39534</c:v>
                </c:pt>
                <c:pt idx="430">
                  <c:v>39541</c:v>
                </c:pt>
                <c:pt idx="431">
                  <c:v>39548</c:v>
                </c:pt>
                <c:pt idx="432">
                  <c:v>39555</c:v>
                </c:pt>
                <c:pt idx="433">
                  <c:v>39562</c:v>
                </c:pt>
                <c:pt idx="434">
                  <c:v>39569</c:v>
                </c:pt>
                <c:pt idx="435">
                  <c:v>39576</c:v>
                </c:pt>
                <c:pt idx="436">
                  <c:v>39583</c:v>
                </c:pt>
                <c:pt idx="437">
                  <c:v>39590</c:v>
                </c:pt>
                <c:pt idx="438">
                  <c:v>39597</c:v>
                </c:pt>
                <c:pt idx="439">
                  <c:v>39604</c:v>
                </c:pt>
                <c:pt idx="440">
                  <c:v>39611</c:v>
                </c:pt>
                <c:pt idx="441">
                  <c:v>39618</c:v>
                </c:pt>
                <c:pt idx="442">
                  <c:v>39625</c:v>
                </c:pt>
                <c:pt idx="443">
                  <c:v>39631</c:v>
                </c:pt>
                <c:pt idx="444">
                  <c:v>39639</c:v>
                </c:pt>
                <c:pt idx="445">
                  <c:v>39646</c:v>
                </c:pt>
                <c:pt idx="446">
                  <c:v>39653</c:v>
                </c:pt>
                <c:pt idx="447">
                  <c:v>39660</c:v>
                </c:pt>
                <c:pt idx="448">
                  <c:v>39667</c:v>
                </c:pt>
                <c:pt idx="449">
                  <c:v>39674</c:v>
                </c:pt>
                <c:pt idx="450">
                  <c:v>39681</c:v>
                </c:pt>
                <c:pt idx="451">
                  <c:v>39688</c:v>
                </c:pt>
                <c:pt idx="452">
                  <c:v>39695</c:v>
                </c:pt>
                <c:pt idx="453">
                  <c:v>39702</c:v>
                </c:pt>
                <c:pt idx="454">
                  <c:v>39709</c:v>
                </c:pt>
                <c:pt idx="455">
                  <c:v>39716</c:v>
                </c:pt>
                <c:pt idx="456">
                  <c:v>39723</c:v>
                </c:pt>
                <c:pt idx="457">
                  <c:v>39730</c:v>
                </c:pt>
                <c:pt idx="458">
                  <c:v>39737</c:v>
                </c:pt>
                <c:pt idx="459">
                  <c:v>39744</c:v>
                </c:pt>
                <c:pt idx="460">
                  <c:v>39751</c:v>
                </c:pt>
                <c:pt idx="461">
                  <c:v>39758</c:v>
                </c:pt>
                <c:pt idx="462">
                  <c:v>39765</c:v>
                </c:pt>
                <c:pt idx="463">
                  <c:v>39772</c:v>
                </c:pt>
                <c:pt idx="464">
                  <c:v>39777</c:v>
                </c:pt>
                <c:pt idx="465">
                  <c:v>39786</c:v>
                </c:pt>
                <c:pt idx="466">
                  <c:v>39793</c:v>
                </c:pt>
                <c:pt idx="467">
                  <c:v>39800</c:v>
                </c:pt>
                <c:pt idx="468">
                  <c:v>39805</c:v>
                </c:pt>
                <c:pt idx="469">
                  <c:v>39813</c:v>
                </c:pt>
                <c:pt idx="470">
                  <c:v>39821</c:v>
                </c:pt>
                <c:pt idx="471">
                  <c:v>39828</c:v>
                </c:pt>
                <c:pt idx="472">
                  <c:v>39835</c:v>
                </c:pt>
                <c:pt idx="473">
                  <c:v>39842</c:v>
                </c:pt>
                <c:pt idx="474">
                  <c:v>39849</c:v>
                </c:pt>
                <c:pt idx="475">
                  <c:v>39856</c:v>
                </c:pt>
                <c:pt idx="476">
                  <c:v>39863</c:v>
                </c:pt>
                <c:pt idx="477">
                  <c:v>39870</c:v>
                </c:pt>
                <c:pt idx="478">
                  <c:v>39877</c:v>
                </c:pt>
                <c:pt idx="479">
                  <c:v>39884</c:v>
                </c:pt>
                <c:pt idx="480">
                  <c:v>39891</c:v>
                </c:pt>
                <c:pt idx="481">
                  <c:v>39898</c:v>
                </c:pt>
                <c:pt idx="482">
                  <c:v>39905</c:v>
                </c:pt>
                <c:pt idx="483">
                  <c:v>39911</c:v>
                </c:pt>
                <c:pt idx="484">
                  <c:v>39919</c:v>
                </c:pt>
                <c:pt idx="485">
                  <c:v>39926</c:v>
                </c:pt>
                <c:pt idx="486">
                  <c:v>39933</c:v>
                </c:pt>
                <c:pt idx="487">
                  <c:v>39940</c:v>
                </c:pt>
                <c:pt idx="488">
                  <c:v>39947</c:v>
                </c:pt>
                <c:pt idx="489">
                  <c:v>39954</c:v>
                </c:pt>
                <c:pt idx="490">
                  <c:v>39961</c:v>
                </c:pt>
                <c:pt idx="491">
                  <c:v>39968</c:v>
                </c:pt>
                <c:pt idx="492">
                  <c:v>39975</c:v>
                </c:pt>
                <c:pt idx="493">
                  <c:v>39982</c:v>
                </c:pt>
                <c:pt idx="494">
                  <c:v>39989</c:v>
                </c:pt>
                <c:pt idx="495">
                  <c:v>39995</c:v>
                </c:pt>
                <c:pt idx="496">
                  <c:v>40003</c:v>
                </c:pt>
                <c:pt idx="497">
                  <c:v>40010</c:v>
                </c:pt>
                <c:pt idx="498">
                  <c:v>40017</c:v>
                </c:pt>
                <c:pt idx="499">
                  <c:v>40024</c:v>
                </c:pt>
                <c:pt idx="500">
                  <c:v>40031</c:v>
                </c:pt>
                <c:pt idx="501">
                  <c:v>40038</c:v>
                </c:pt>
                <c:pt idx="502">
                  <c:v>40045</c:v>
                </c:pt>
                <c:pt idx="503">
                  <c:v>40052</c:v>
                </c:pt>
                <c:pt idx="504">
                  <c:v>40059</c:v>
                </c:pt>
                <c:pt idx="505">
                  <c:v>40066</c:v>
                </c:pt>
                <c:pt idx="506">
                  <c:v>40073</c:v>
                </c:pt>
                <c:pt idx="507">
                  <c:v>40080</c:v>
                </c:pt>
                <c:pt idx="508">
                  <c:v>40087</c:v>
                </c:pt>
                <c:pt idx="509">
                  <c:v>40094</c:v>
                </c:pt>
                <c:pt idx="510">
                  <c:v>40101</c:v>
                </c:pt>
                <c:pt idx="511">
                  <c:v>40108</c:v>
                </c:pt>
                <c:pt idx="512">
                  <c:v>40115</c:v>
                </c:pt>
                <c:pt idx="513">
                  <c:v>40122</c:v>
                </c:pt>
                <c:pt idx="514">
                  <c:v>40129</c:v>
                </c:pt>
                <c:pt idx="515">
                  <c:v>40136</c:v>
                </c:pt>
                <c:pt idx="516">
                  <c:v>40141</c:v>
                </c:pt>
                <c:pt idx="517">
                  <c:v>40150</c:v>
                </c:pt>
                <c:pt idx="518">
                  <c:v>40157</c:v>
                </c:pt>
                <c:pt idx="519">
                  <c:v>40164</c:v>
                </c:pt>
                <c:pt idx="520">
                  <c:v>40170</c:v>
                </c:pt>
                <c:pt idx="521">
                  <c:v>40177</c:v>
                </c:pt>
                <c:pt idx="522">
                  <c:v>40185</c:v>
                </c:pt>
                <c:pt idx="523">
                  <c:v>40192</c:v>
                </c:pt>
                <c:pt idx="524">
                  <c:v>40199</c:v>
                </c:pt>
                <c:pt idx="525">
                  <c:v>40206</c:v>
                </c:pt>
                <c:pt idx="526">
                  <c:v>40213</c:v>
                </c:pt>
                <c:pt idx="527">
                  <c:v>40220</c:v>
                </c:pt>
                <c:pt idx="528">
                  <c:v>40227</c:v>
                </c:pt>
                <c:pt idx="529">
                  <c:v>40234</c:v>
                </c:pt>
                <c:pt idx="530">
                  <c:v>40241</c:v>
                </c:pt>
                <c:pt idx="531">
                  <c:v>40248</c:v>
                </c:pt>
                <c:pt idx="532">
                  <c:v>40255</c:v>
                </c:pt>
                <c:pt idx="533">
                  <c:v>40262</c:v>
                </c:pt>
                <c:pt idx="534">
                  <c:v>40268</c:v>
                </c:pt>
                <c:pt idx="535">
                  <c:v>40276</c:v>
                </c:pt>
                <c:pt idx="536">
                  <c:v>40283</c:v>
                </c:pt>
                <c:pt idx="537">
                  <c:v>40290</c:v>
                </c:pt>
                <c:pt idx="538">
                  <c:v>40297</c:v>
                </c:pt>
                <c:pt idx="539">
                  <c:v>40304</c:v>
                </c:pt>
                <c:pt idx="540">
                  <c:v>40311</c:v>
                </c:pt>
                <c:pt idx="541">
                  <c:v>40318</c:v>
                </c:pt>
                <c:pt idx="542">
                  <c:v>40325</c:v>
                </c:pt>
                <c:pt idx="543">
                  <c:v>40332</c:v>
                </c:pt>
                <c:pt idx="544">
                  <c:v>40339</c:v>
                </c:pt>
                <c:pt idx="545">
                  <c:v>40346</c:v>
                </c:pt>
                <c:pt idx="546">
                  <c:v>40353</c:v>
                </c:pt>
                <c:pt idx="547">
                  <c:v>40360</c:v>
                </c:pt>
                <c:pt idx="548">
                  <c:v>40367</c:v>
                </c:pt>
                <c:pt idx="549">
                  <c:v>40374</c:v>
                </c:pt>
                <c:pt idx="550">
                  <c:v>40381</c:v>
                </c:pt>
                <c:pt idx="551">
                  <c:v>40388</c:v>
                </c:pt>
                <c:pt idx="552">
                  <c:v>40395</c:v>
                </c:pt>
                <c:pt idx="553">
                  <c:v>40402</c:v>
                </c:pt>
                <c:pt idx="554">
                  <c:v>40409</c:v>
                </c:pt>
                <c:pt idx="555">
                  <c:v>40416</c:v>
                </c:pt>
                <c:pt idx="556">
                  <c:v>40423</c:v>
                </c:pt>
                <c:pt idx="557">
                  <c:v>40430</c:v>
                </c:pt>
                <c:pt idx="558">
                  <c:v>40437</c:v>
                </c:pt>
                <c:pt idx="559">
                  <c:v>40444</c:v>
                </c:pt>
                <c:pt idx="560">
                  <c:v>40451</c:v>
                </c:pt>
                <c:pt idx="561">
                  <c:v>40458</c:v>
                </c:pt>
                <c:pt idx="562">
                  <c:v>40465</c:v>
                </c:pt>
                <c:pt idx="563">
                  <c:v>40472</c:v>
                </c:pt>
                <c:pt idx="564">
                  <c:v>40479</c:v>
                </c:pt>
                <c:pt idx="565">
                  <c:v>40486</c:v>
                </c:pt>
                <c:pt idx="566">
                  <c:v>40492</c:v>
                </c:pt>
                <c:pt idx="567">
                  <c:v>40500</c:v>
                </c:pt>
                <c:pt idx="568">
                  <c:v>40505</c:v>
                </c:pt>
                <c:pt idx="569">
                  <c:v>40514</c:v>
                </c:pt>
                <c:pt idx="570">
                  <c:v>40521</c:v>
                </c:pt>
                <c:pt idx="571">
                  <c:v>40528</c:v>
                </c:pt>
                <c:pt idx="572">
                  <c:v>40534</c:v>
                </c:pt>
                <c:pt idx="573">
                  <c:v>40541</c:v>
                </c:pt>
                <c:pt idx="574">
                  <c:v>40549</c:v>
                </c:pt>
                <c:pt idx="575">
                  <c:v>40556</c:v>
                </c:pt>
                <c:pt idx="576">
                  <c:v>40563</c:v>
                </c:pt>
                <c:pt idx="577">
                  <c:v>40570</c:v>
                </c:pt>
                <c:pt idx="578">
                  <c:v>40577</c:v>
                </c:pt>
                <c:pt idx="579">
                  <c:v>40584</c:v>
                </c:pt>
                <c:pt idx="580">
                  <c:v>40591</c:v>
                </c:pt>
                <c:pt idx="581">
                  <c:v>40598</c:v>
                </c:pt>
                <c:pt idx="582">
                  <c:v>40605</c:v>
                </c:pt>
                <c:pt idx="583">
                  <c:v>40612</c:v>
                </c:pt>
                <c:pt idx="584">
                  <c:v>40619</c:v>
                </c:pt>
                <c:pt idx="585">
                  <c:v>40626</c:v>
                </c:pt>
                <c:pt idx="586">
                  <c:v>40633</c:v>
                </c:pt>
                <c:pt idx="587">
                  <c:v>40640</c:v>
                </c:pt>
                <c:pt idx="588">
                  <c:v>40647</c:v>
                </c:pt>
                <c:pt idx="589">
                  <c:v>40653</c:v>
                </c:pt>
                <c:pt idx="590">
                  <c:v>40661</c:v>
                </c:pt>
                <c:pt idx="591">
                  <c:v>40668</c:v>
                </c:pt>
                <c:pt idx="592">
                  <c:v>40675</c:v>
                </c:pt>
                <c:pt idx="593">
                  <c:v>40682</c:v>
                </c:pt>
                <c:pt idx="594">
                  <c:v>40689</c:v>
                </c:pt>
                <c:pt idx="595">
                  <c:v>40696</c:v>
                </c:pt>
                <c:pt idx="596">
                  <c:v>40703</c:v>
                </c:pt>
                <c:pt idx="597">
                  <c:v>40710</c:v>
                </c:pt>
                <c:pt idx="598">
                  <c:v>40717</c:v>
                </c:pt>
                <c:pt idx="599">
                  <c:v>40724</c:v>
                </c:pt>
                <c:pt idx="600">
                  <c:v>40731</c:v>
                </c:pt>
                <c:pt idx="601">
                  <c:v>40738</c:v>
                </c:pt>
                <c:pt idx="602">
                  <c:v>40745</c:v>
                </c:pt>
                <c:pt idx="603">
                  <c:v>40752</c:v>
                </c:pt>
                <c:pt idx="604">
                  <c:v>40759</c:v>
                </c:pt>
                <c:pt idx="605">
                  <c:v>40766</c:v>
                </c:pt>
                <c:pt idx="606">
                  <c:v>40773</c:v>
                </c:pt>
                <c:pt idx="607">
                  <c:v>40780</c:v>
                </c:pt>
                <c:pt idx="608">
                  <c:v>40787</c:v>
                </c:pt>
                <c:pt idx="609">
                  <c:v>40794</c:v>
                </c:pt>
                <c:pt idx="610">
                  <c:v>40801</c:v>
                </c:pt>
                <c:pt idx="611">
                  <c:v>40808</c:v>
                </c:pt>
                <c:pt idx="612">
                  <c:v>40815</c:v>
                </c:pt>
                <c:pt idx="613">
                  <c:v>40822</c:v>
                </c:pt>
                <c:pt idx="614">
                  <c:v>40829</c:v>
                </c:pt>
                <c:pt idx="615">
                  <c:v>40836</c:v>
                </c:pt>
                <c:pt idx="616">
                  <c:v>40843</c:v>
                </c:pt>
                <c:pt idx="617">
                  <c:v>40850</c:v>
                </c:pt>
                <c:pt idx="618">
                  <c:v>40857</c:v>
                </c:pt>
                <c:pt idx="619">
                  <c:v>40864</c:v>
                </c:pt>
                <c:pt idx="620">
                  <c:v>40869</c:v>
                </c:pt>
                <c:pt idx="621">
                  <c:v>40878</c:v>
                </c:pt>
                <c:pt idx="622">
                  <c:v>40885</c:v>
                </c:pt>
                <c:pt idx="623">
                  <c:v>40892</c:v>
                </c:pt>
                <c:pt idx="624">
                  <c:v>40899</c:v>
                </c:pt>
                <c:pt idx="625">
                  <c:v>40906</c:v>
                </c:pt>
                <c:pt idx="626">
                  <c:v>40913</c:v>
                </c:pt>
                <c:pt idx="627">
                  <c:v>40920</c:v>
                </c:pt>
                <c:pt idx="628">
                  <c:v>40927</c:v>
                </c:pt>
                <c:pt idx="629">
                  <c:v>40934</c:v>
                </c:pt>
                <c:pt idx="630">
                  <c:v>40940</c:v>
                </c:pt>
                <c:pt idx="631">
                  <c:v>40948</c:v>
                </c:pt>
                <c:pt idx="632">
                  <c:v>40955</c:v>
                </c:pt>
                <c:pt idx="633">
                  <c:v>40962</c:v>
                </c:pt>
                <c:pt idx="634">
                  <c:v>40969</c:v>
                </c:pt>
                <c:pt idx="635">
                  <c:v>40976</c:v>
                </c:pt>
                <c:pt idx="636">
                  <c:v>40983</c:v>
                </c:pt>
                <c:pt idx="637">
                  <c:v>40990</c:v>
                </c:pt>
                <c:pt idx="638">
                  <c:v>40997</c:v>
                </c:pt>
                <c:pt idx="639">
                  <c:v>41003</c:v>
                </c:pt>
                <c:pt idx="640">
                  <c:v>41011</c:v>
                </c:pt>
                <c:pt idx="641">
                  <c:v>41018</c:v>
                </c:pt>
                <c:pt idx="642">
                  <c:v>41025</c:v>
                </c:pt>
                <c:pt idx="643">
                  <c:v>41032</c:v>
                </c:pt>
                <c:pt idx="644">
                  <c:v>41039</c:v>
                </c:pt>
                <c:pt idx="645">
                  <c:v>41046</c:v>
                </c:pt>
                <c:pt idx="646">
                  <c:v>41053</c:v>
                </c:pt>
                <c:pt idx="647">
                  <c:v>41060</c:v>
                </c:pt>
                <c:pt idx="648">
                  <c:v>41067</c:v>
                </c:pt>
                <c:pt idx="649">
                  <c:v>41074</c:v>
                </c:pt>
                <c:pt idx="650">
                  <c:v>41081</c:v>
                </c:pt>
                <c:pt idx="651">
                  <c:v>41088</c:v>
                </c:pt>
                <c:pt idx="652">
                  <c:v>41095</c:v>
                </c:pt>
                <c:pt idx="653">
                  <c:v>41102</c:v>
                </c:pt>
                <c:pt idx="654">
                  <c:v>41109</c:v>
                </c:pt>
                <c:pt idx="655">
                  <c:v>41116</c:v>
                </c:pt>
                <c:pt idx="656">
                  <c:v>41123</c:v>
                </c:pt>
                <c:pt idx="657">
                  <c:v>41130</c:v>
                </c:pt>
                <c:pt idx="658">
                  <c:v>41137</c:v>
                </c:pt>
                <c:pt idx="659">
                  <c:v>41144</c:v>
                </c:pt>
                <c:pt idx="660">
                  <c:v>41151</c:v>
                </c:pt>
                <c:pt idx="661">
                  <c:v>41158</c:v>
                </c:pt>
                <c:pt idx="662">
                  <c:v>41165</c:v>
                </c:pt>
                <c:pt idx="663">
                  <c:v>41172</c:v>
                </c:pt>
                <c:pt idx="664">
                  <c:v>41179</c:v>
                </c:pt>
                <c:pt idx="665">
                  <c:v>41186</c:v>
                </c:pt>
                <c:pt idx="666">
                  <c:v>41193</c:v>
                </c:pt>
                <c:pt idx="667">
                  <c:v>41200</c:v>
                </c:pt>
                <c:pt idx="668">
                  <c:v>41207</c:v>
                </c:pt>
                <c:pt idx="669">
                  <c:v>41214</c:v>
                </c:pt>
                <c:pt idx="670">
                  <c:v>41221</c:v>
                </c:pt>
                <c:pt idx="671">
                  <c:v>41228</c:v>
                </c:pt>
                <c:pt idx="672">
                  <c:v>41233</c:v>
                </c:pt>
                <c:pt idx="673">
                  <c:v>41242</c:v>
                </c:pt>
                <c:pt idx="674">
                  <c:v>41249</c:v>
                </c:pt>
                <c:pt idx="675">
                  <c:v>41256</c:v>
                </c:pt>
                <c:pt idx="676">
                  <c:v>41263</c:v>
                </c:pt>
                <c:pt idx="677">
                  <c:v>41270</c:v>
                </c:pt>
                <c:pt idx="678">
                  <c:v>41277</c:v>
                </c:pt>
                <c:pt idx="679">
                  <c:v>41284</c:v>
                </c:pt>
                <c:pt idx="680">
                  <c:v>41291</c:v>
                </c:pt>
                <c:pt idx="681">
                  <c:v>41298</c:v>
                </c:pt>
                <c:pt idx="682">
                  <c:v>41305</c:v>
                </c:pt>
                <c:pt idx="683">
                  <c:v>41312</c:v>
                </c:pt>
                <c:pt idx="684">
                  <c:v>41319</c:v>
                </c:pt>
                <c:pt idx="685">
                  <c:v>41326</c:v>
                </c:pt>
                <c:pt idx="686">
                  <c:v>41333</c:v>
                </c:pt>
                <c:pt idx="687">
                  <c:v>41340</c:v>
                </c:pt>
                <c:pt idx="688">
                  <c:v>41347</c:v>
                </c:pt>
                <c:pt idx="689">
                  <c:v>41354</c:v>
                </c:pt>
                <c:pt idx="690">
                  <c:v>41360</c:v>
                </c:pt>
                <c:pt idx="691">
                  <c:v>41368</c:v>
                </c:pt>
                <c:pt idx="692">
                  <c:v>41375</c:v>
                </c:pt>
                <c:pt idx="693">
                  <c:v>41382</c:v>
                </c:pt>
                <c:pt idx="694">
                  <c:v>41389</c:v>
                </c:pt>
                <c:pt idx="695">
                  <c:v>41396</c:v>
                </c:pt>
                <c:pt idx="696">
                  <c:v>41403</c:v>
                </c:pt>
                <c:pt idx="697">
                  <c:v>41410</c:v>
                </c:pt>
                <c:pt idx="698">
                  <c:v>41417</c:v>
                </c:pt>
                <c:pt idx="699">
                  <c:v>41424</c:v>
                </c:pt>
                <c:pt idx="700">
                  <c:v>41431</c:v>
                </c:pt>
                <c:pt idx="701">
                  <c:v>41438</c:v>
                </c:pt>
                <c:pt idx="702">
                  <c:v>41445</c:v>
                </c:pt>
                <c:pt idx="703">
                  <c:v>41452</c:v>
                </c:pt>
                <c:pt idx="704">
                  <c:v>41458</c:v>
                </c:pt>
                <c:pt idx="705">
                  <c:v>41466</c:v>
                </c:pt>
                <c:pt idx="706">
                  <c:v>41473</c:v>
                </c:pt>
                <c:pt idx="707">
                  <c:v>41480</c:v>
                </c:pt>
                <c:pt idx="708">
                  <c:v>41487</c:v>
                </c:pt>
                <c:pt idx="709">
                  <c:v>41494</c:v>
                </c:pt>
                <c:pt idx="710">
                  <c:v>41501</c:v>
                </c:pt>
                <c:pt idx="711">
                  <c:v>41508</c:v>
                </c:pt>
                <c:pt idx="712">
                  <c:v>41515</c:v>
                </c:pt>
                <c:pt idx="713">
                  <c:v>41522</c:v>
                </c:pt>
                <c:pt idx="714">
                  <c:v>41529</c:v>
                </c:pt>
                <c:pt idx="715">
                  <c:v>41536</c:v>
                </c:pt>
                <c:pt idx="716">
                  <c:v>41543</c:v>
                </c:pt>
                <c:pt idx="717">
                  <c:v>41550</c:v>
                </c:pt>
                <c:pt idx="718">
                  <c:v>41557</c:v>
                </c:pt>
                <c:pt idx="719">
                  <c:v>41564</c:v>
                </c:pt>
                <c:pt idx="720">
                  <c:v>41571</c:v>
                </c:pt>
                <c:pt idx="721">
                  <c:v>41578</c:v>
                </c:pt>
                <c:pt idx="722">
                  <c:v>41585</c:v>
                </c:pt>
                <c:pt idx="723">
                  <c:v>41592</c:v>
                </c:pt>
                <c:pt idx="724">
                  <c:v>41599</c:v>
                </c:pt>
                <c:pt idx="725">
                  <c:v>41604</c:v>
                </c:pt>
                <c:pt idx="726">
                  <c:v>41613</c:v>
                </c:pt>
                <c:pt idx="727">
                  <c:v>41620</c:v>
                </c:pt>
                <c:pt idx="728">
                  <c:v>41627</c:v>
                </c:pt>
                <c:pt idx="729">
                  <c:v>41634</c:v>
                </c:pt>
                <c:pt idx="730">
                  <c:v>41641</c:v>
                </c:pt>
                <c:pt idx="731">
                  <c:v>41648</c:v>
                </c:pt>
                <c:pt idx="732">
                  <c:v>41655</c:v>
                </c:pt>
                <c:pt idx="733">
                  <c:v>41662</c:v>
                </c:pt>
                <c:pt idx="734">
                  <c:v>41669</c:v>
                </c:pt>
                <c:pt idx="735">
                  <c:v>41676</c:v>
                </c:pt>
                <c:pt idx="736">
                  <c:v>41683</c:v>
                </c:pt>
                <c:pt idx="737">
                  <c:v>41690</c:v>
                </c:pt>
                <c:pt idx="738">
                  <c:v>41697</c:v>
                </c:pt>
                <c:pt idx="739">
                  <c:v>41704</c:v>
                </c:pt>
                <c:pt idx="740">
                  <c:v>41711</c:v>
                </c:pt>
                <c:pt idx="741">
                  <c:v>41718</c:v>
                </c:pt>
                <c:pt idx="742">
                  <c:v>41725</c:v>
                </c:pt>
                <c:pt idx="743">
                  <c:v>41732</c:v>
                </c:pt>
                <c:pt idx="744">
                  <c:v>41739</c:v>
                </c:pt>
                <c:pt idx="745">
                  <c:v>41746</c:v>
                </c:pt>
                <c:pt idx="746">
                  <c:v>41753</c:v>
                </c:pt>
                <c:pt idx="747">
                  <c:v>41760</c:v>
                </c:pt>
                <c:pt idx="748">
                  <c:v>41767</c:v>
                </c:pt>
                <c:pt idx="749">
                  <c:v>41774</c:v>
                </c:pt>
                <c:pt idx="750">
                  <c:v>41781</c:v>
                </c:pt>
                <c:pt idx="751">
                  <c:v>41788</c:v>
                </c:pt>
                <c:pt idx="752">
                  <c:v>41795</c:v>
                </c:pt>
                <c:pt idx="753">
                  <c:v>41802</c:v>
                </c:pt>
                <c:pt idx="754">
                  <c:v>41809</c:v>
                </c:pt>
                <c:pt idx="755">
                  <c:v>41816</c:v>
                </c:pt>
                <c:pt idx="756">
                  <c:v>41822</c:v>
                </c:pt>
                <c:pt idx="757">
                  <c:v>41830</c:v>
                </c:pt>
                <c:pt idx="758">
                  <c:v>41837</c:v>
                </c:pt>
                <c:pt idx="759">
                  <c:v>41844</c:v>
                </c:pt>
                <c:pt idx="760">
                  <c:v>41851</c:v>
                </c:pt>
                <c:pt idx="761">
                  <c:v>41858</c:v>
                </c:pt>
                <c:pt idx="762">
                  <c:v>41865</c:v>
                </c:pt>
                <c:pt idx="763">
                  <c:v>41872</c:v>
                </c:pt>
                <c:pt idx="764">
                  <c:v>41879</c:v>
                </c:pt>
                <c:pt idx="765">
                  <c:v>41886</c:v>
                </c:pt>
                <c:pt idx="766">
                  <c:v>41893</c:v>
                </c:pt>
                <c:pt idx="767">
                  <c:v>41900</c:v>
                </c:pt>
                <c:pt idx="768">
                  <c:v>41907</c:v>
                </c:pt>
                <c:pt idx="769">
                  <c:v>41914</c:v>
                </c:pt>
                <c:pt idx="770">
                  <c:v>41921</c:v>
                </c:pt>
                <c:pt idx="771">
                  <c:v>41928</c:v>
                </c:pt>
                <c:pt idx="772">
                  <c:v>41935</c:v>
                </c:pt>
                <c:pt idx="773">
                  <c:v>41942</c:v>
                </c:pt>
                <c:pt idx="774">
                  <c:v>41949</c:v>
                </c:pt>
                <c:pt idx="775">
                  <c:v>41956</c:v>
                </c:pt>
                <c:pt idx="776">
                  <c:v>41963</c:v>
                </c:pt>
                <c:pt idx="777">
                  <c:v>41968</c:v>
                </c:pt>
                <c:pt idx="778">
                  <c:v>41977</c:v>
                </c:pt>
                <c:pt idx="779">
                  <c:v>41984</c:v>
                </c:pt>
                <c:pt idx="780">
                  <c:v>41991</c:v>
                </c:pt>
                <c:pt idx="781">
                  <c:v>41997</c:v>
                </c:pt>
                <c:pt idx="782">
                  <c:v>42004</c:v>
                </c:pt>
                <c:pt idx="783">
                  <c:v>42012</c:v>
                </c:pt>
                <c:pt idx="784">
                  <c:v>42019</c:v>
                </c:pt>
                <c:pt idx="785">
                  <c:v>42026</c:v>
                </c:pt>
                <c:pt idx="786">
                  <c:v>42033</c:v>
                </c:pt>
                <c:pt idx="787">
                  <c:v>42040</c:v>
                </c:pt>
                <c:pt idx="788">
                  <c:v>42047</c:v>
                </c:pt>
                <c:pt idx="789">
                  <c:v>42054</c:v>
                </c:pt>
                <c:pt idx="790">
                  <c:v>42061</c:v>
                </c:pt>
              </c:numCache>
            </c:numRef>
          </c:cat>
          <c:val>
            <c:numRef>
              <c:f>'msa_display (2)'!$B$3:$B$793</c:f>
              <c:numCache>
                <c:formatCode>0.00%</c:formatCode>
                <c:ptCount val="791"/>
                <c:pt idx="0">
                  <c:v>6.0400000000000051E-2</c:v>
                </c:pt>
                <c:pt idx="1">
                  <c:v>6.0700000000000066E-2</c:v>
                </c:pt>
                <c:pt idx="2">
                  <c:v>6.0900000000000044E-2</c:v>
                </c:pt>
                <c:pt idx="3">
                  <c:v>6.0800000000000042E-2</c:v>
                </c:pt>
                <c:pt idx="4">
                  <c:v>6.050000000000004E-2</c:v>
                </c:pt>
                <c:pt idx="5">
                  <c:v>6.0200000000000024E-2</c:v>
                </c:pt>
                <c:pt idx="6">
                  <c:v>5.9800000000000096E-2</c:v>
                </c:pt>
                <c:pt idx="7">
                  <c:v>5.9400000000000078E-2</c:v>
                </c:pt>
                <c:pt idx="8">
                  <c:v>5.9400000000000078E-2</c:v>
                </c:pt>
                <c:pt idx="9">
                  <c:v>5.8900000000000029E-2</c:v>
                </c:pt>
                <c:pt idx="10">
                  <c:v>5.8400000000000035E-2</c:v>
                </c:pt>
                <c:pt idx="11">
                  <c:v>5.7600000000000033E-2</c:v>
                </c:pt>
                <c:pt idx="12">
                  <c:v>5.7400000000000055E-2</c:v>
                </c:pt>
                <c:pt idx="13">
                  <c:v>5.6900000000000013E-2</c:v>
                </c:pt>
                <c:pt idx="14">
                  <c:v>5.7200000000000042E-2</c:v>
                </c:pt>
                <c:pt idx="15">
                  <c:v>5.7600000000000033E-2</c:v>
                </c:pt>
                <c:pt idx="16">
                  <c:v>5.8200000000000023E-2</c:v>
                </c:pt>
                <c:pt idx="17">
                  <c:v>5.9300000000000068E-2</c:v>
                </c:pt>
                <c:pt idx="18">
                  <c:v>6.0200000000000024E-2</c:v>
                </c:pt>
                <c:pt idx="19">
                  <c:v>6.050000000000004E-2</c:v>
                </c:pt>
                <c:pt idx="20">
                  <c:v>6.0100000000000042E-2</c:v>
                </c:pt>
                <c:pt idx="21">
                  <c:v>5.9200000000000044E-2</c:v>
                </c:pt>
                <c:pt idx="22">
                  <c:v>5.8300000000000046E-2</c:v>
                </c:pt>
                <c:pt idx="23">
                  <c:v>5.770000000000005E-2</c:v>
                </c:pt>
                <c:pt idx="24">
                  <c:v>5.7300000000000087E-2</c:v>
                </c:pt>
                <c:pt idx="25">
                  <c:v>5.770000000000005E-2</c:v>
                </c:pt>
                <c:pt idx="26">
                  <c:v>5.710000000000004E-2</c:v>
                </c:pt>
                <c:pt idx="27">
                  <c:v>5.6100000000000004E-2</c:v>
                </c:pt>
                <c:pt idx="28">
                  <c:v>5.6000000000000022E-2</c:v>
                </c:pt>
                <c:pt idx="29">
                  <c:v>5.5800000000000044E-2</c:v>
                </c:pt>
                <c:pt idx="30">
                  <c:v>5.5500000000000042E-2</c:v>
                </c:pt>
                <c:pt idx="31">
                  <c:v>5.5100000000000024E-2</c:v>
                </c:pt>
                <c:pt idx="32">
                  <c:v>5.5100000000000024E-2</c:v>
                </c:pt>
                <c:pt idx="33">
                  <c:v>5.4900000000000046E-2</c:v>
                </c:pt>
                <c:pt idx="34">
                  <c:v>5.4900000000000046E-2</c:v>
                </c:pt>
                <c:pt idx="35">
                  <c:v>5.4900000000000046E-2</c:v>
                </c:pt>
                <c:pt idx="36">
                  <c:v>5.5100000000000024E-2</c:v>
                </c:pt>
                <c:pt idx="37">
                  <c:v>5.5900000000000033E-2</c:v>
                </c:pt>
                <c:pt idx="38">
                  <c:v>5.6300000000000031E-2</c:v>
                </c:pt>
                <c:pt idx="39">
                  <c:v>5.6400000000000033E-2</c:v>
                </c:pt>
                <c:pt idx="40">
                  <c:v>5.62E-2</c:v>
                </c:pt>
                <c:pt idx="41">
                  <c:v>5.5600000000000004E-2</c:v>
                </c:pt>
                <c:pt idx="42">
                  <c:v>5.5300000000000064E-2</c:v>
                </c:pt>
                <c:pt idx="43">
                  <c:v>5.5400000000000046E-2</c:v>
                </c:pt>
                <c:pt idx="44">
                  <c:v>5.6000000000000022E-2</c:v>
                </c:pt>
                <c:pt idx="45">
                  <c:v>5.5700000000000055E-2</c:v>
                </c:pt>
                <c:pt idx="46">
                  <c:v>5.5500000000000042E-2</c:v>
                </c:pt>
                <c:pt idx="47">
                  <c:v>5.4600000000000044E-2</c:v>
                </c:pt>
                <c:pt idx="48">
                  <c:v>5.3600000000000002E-2</c:v>
                </c:pt>
                <c:pt idx="49">
                  <c:v>5.250000000000004E-2</c:v>
                </c:pt>
                <c:pt idx="50">
                  <c:v>5.16E-2</c:v>
                </c:pt>
                <c:pt idx="51">
                  <c:v>5.1400000000000022E-2</c:v>
                </c:pt>
                <c:pt idx="52">
                  <c:v>5.0900000000000042E-2</c:v>
                </c:pt>
                <c:pt idx="53">
                  <c:v>5.0000000000000044E-2</c:v>
                </c:pt>
                <c:pt idx="54">
                  <c:v>5.1000000000000004E-2</c:v>
                </c:pt>
                <c:pt idx="55">
                  <c:v>5.2000000000000067E-2</c:v>
                </c:pt>
                <c:pt idx="56">
                  <c:v>5.1500000000000004E-2</c:v>
                </c:pt>
                <c:pt idx="57">
                  <c:v>5.1500000000000004E-2</c:v>
                </c:pt>
                <c:pt idx="58">
                  <c:v>5.2000000000000067E-2</c:v>
                </c:pt>
                <c:pt idx="59">
                  <c:v>5.2100000000000035E-2</c:v>
                </c:pt>
                <c:pt idx="60">
                  <c:v>5.1800000000000013E-2</c:v>
                </c:pt>
                <c:pt idx="61">
                  <c:v>5.16E-2</c:v>
                </c:pt>
                <c:pt idx="62">
                  <c:v>5.1100000000000013E-2</c:v>
                </c:pt>
                <c:pt idx="63">
                  <c:v>5.0700000000000051E-2</c:v>
                </c:pt>
                <c:pt idx="64">
                  <c:v>5.1400000000000022E-2</c:v>
                </c:pt>
                <c:pt idx="65">
                  <c:v>5.1800000000000013E-2</c:v>
                </c:pt>
                <c:pt idx="66">
                  <c:v>5.2400000000000051E-2</c:v>
                </c:pt>
                <c:pt idx="67">
                  <c:v>5.3300000000000035E-2</c:v>
                </c:pt>
                <c:pt idx="68">
                  <c:v>5.3400000000000024E-2</c:v>
                </c:pt>
                <c:pt idx="69">
                  <c:v>5.3200000000000004E-2</c:v>
                </c:pt>
                <c:pt idx="70">
                  <c:v>5.250000000000004E-2</c:v>
                </c:pt>
                <c:pt idx="71">
                  <c:v>5.3099999999999994E-2</c:v>
                </c:pt>
                <c:pt idx="72">
                  <c:v>5.3000000000000033E-2</c:v>
                </c:pt>
                <c:pt idx="73">
                  <c:v>5.2800000000000055E-2</c:v>
                </c:pt>
                <c:pt idx="74">
                  <c:v>5.2100000000000035E-2</c:v>
                </c:pt>
                <c:pt idx="75">
                  <c:v>5.1900000000000002E-2</c:v>
                </c:pt>
                <c:pt idx="76">
                  <c:v>5.2000000000000067E-2</c:v>
                </c:pt>
                <c:pt idx="77">
                  <c:v>5.2100000000000035E-2</c:v>
                </c:pt>
                <c:pt idx="78">
                  <c:v>5.2600000000000043E-2</c:v>
                </c:pt>
                <c:pt idx="79">
                  <c:v>5.2200000000000024E-2</c:v>
                </c:pt>
                <c:pt idx="80">
                  <c:v>5.1700000000000024E-2</c:v>
                </c:pt>
                <c:pt idx="81">
                  <c:v>5.1400000000000022E-2</c:v>
                </c:pt>
                <c:pt idx="82">
                  <c:v>5.1000000000000004E-2</c:v>
                </c:pt>
                <c:pt idx="83">
                  <c:v>5.080000000000004E-2</c:v>
                </c:pt>
                <c:pt idx="84">
                  <c:v>5.0200000000000022E-2</c:v>
                </c:pt>
                <c:pt idx="85">
                  <c:v>4.9900000000000042E-2</c:v>
                </c:pt>
                <c:pt idx="86">
                  <c:v>4.9600000000000033E-2</c:v>
                </c:pt>
                <c:pt idx="87">
                  <c:v>5.0200000000000022E-2</c:v>
                </c:pt>
                <c:pt idx="88">
                  <c:v>5.0200000000000022E-2</c:v>
                </c:pt>
                <c:pt idx="89">
                  <c:v>5.1200000000000002E-2</c:v>
                </c:pt>
                <c:pt idx="90">
                  <c:v>5.1400000000000022E-2</c:v>
                </c:pt>
                <c:pt idx="91">
                  <c:v>5.0300000000000046E-2</c:v>
                </c:pt>
                <c:pt idx="92">
                  <c:v>5.0500000000000024E-2</c:v>
                </c:pt>
                <c:pt idx="93">
                  <c:v>5.0500000000000024E-2</c:v>
                </c:pt>
                <c:pt idx="94">
                  <c:v>5.0500000000000024E-2</c:v>
                </c:pt>
                <c:pt idx="95">
                  <c:v>4.9600000000000033E-2</c:v>
                </c:pt>
                <c:pt idx="96">
                  <c:v>4.9100000000000067E-2</c:v>
                </c:pt>
                <c:pt idx="97">
                  <c:v>5.0200000000000022E-2</c:v>
                </c:pt>
                <c:pt idx="98">
                  <c:v>5.1400000000000022E-2</c:v>
                </c:pt>
                <c:pt idx="99">
                  <c:v>5.1500000000000004E-2</c:v>
                </c:pt>
                <c:pt idx="100">
                  <c:v>5.2100000000000035E-2</c:v>
                </c:pt>
                <c:pt idx="101">
                  <c:v>5.2600000000000043E-2</c:v>
                </c:pt>
                <c:pt idx="102">
                  <c:v>5.2600000000000043E-2</c:v>
                </c:pt>
                <c:pt idx="103">
                  <c:v>5.2600000000000043E-2</c:v>
                </c:pt>
                <c:pt idx="104">
                  <c:v>5.2600000000000043E-2</c:v>
                </c:pt>
                <c:pt idx="105">
                  <c:v>5.16E-2</c:v>
                </c:pt>
                <c:pt idx="106">
                  <c:v>5.080000000000004E-2</c:v>
                </c:pt>
                <c:pt idx="107">
                  <c:v>5.1700000000000024E-2</c:v>
                </c:pt>
                <c:pt idx="108">
                  <c:v>5.1500000000000004E-2</c:v>
                </c:pt>
                <c:pt idx="109">
                  <c:v>5.1299999999999998E-2</c:v>
                </c:pt>
                <c:pt idx="110">
                  <c:v>5.1299999999999998E-2</c:v>
                </c:pt>
                <c:pt idx="111">
                  <c:v>5.1000000000000004E-2</c:v>
                </c:pt>
                <c:pt idx="112">
                  <c:v>5.0700000000000051E-2</c:v>
                </c:pt>
                <c:pt idx="113">
                  <c:v>5.1900000000000002E-2</c:v>
                </c:pt>
                <c:pt idx="114">
                  <c:v>5.3000000000000033E-2</c:v>
                </c:pt>
                <c:pt idx="115">
                  <c:v>5.3400000000000024E-2</c:v>
                </c:pt>
                <c:pt idx="116">
                  <c:v>5.3200000000000004E-2</c:v>
                </c:pt>
                <c:pt idx="117">
                  <c:v>5.2800000000000055E-2</c:v>
                </c:pt>
                <c:pt idx="118">
                  <c:v>5.2000000000000067E-2</c:v>
                </c:pt>
                <c:pt idx="119">
                  <c:v>5.2200000000000024E-2</c:v>
                </c:pt>
                <c:pt idx="120">
                  <c:v>5.16E-2</c:v>
                </c:pt>
                <c:pt idx="121">
                  <c:v>5.1700000000000024E-2</c:v>
                </c:pt>
                <c:pt idx="122">
                  <c:v>5.1900000000000002E-2</c:v>
                </c:pt>
                <c:pt idx="123">
                  <c:v>5.2400000000000051E-2</c:v>
                </c:pt>
                <c:pt idx="124">
                  <c:v>5.1900000000000002E-2</c:v>
                </c:pt>
                <c:pt idx="125">
                  <c:v>5.1400000000000022E-2</c:v>
                </c:pt>
                <c:pt idx="126">
                  <c:v>5.1400000000000022E-2</c:v>
                </c:pt>
                <c:pt idx="127">
                  <c:v>5.0900000000000042E-2</c:v>
                </c:pt>
                <c:pt idx="128">
                  <c:v>5.0400000000000035E-2</c:v>
                </c:pt>
                <c:pt idx="129">
                  <c:v>5.0700000000000051E-2</c:v>
                </c:pt>
                <c:pt idx="130">
                  <c:v>5.1000000000000004E-2</c:v>
                </c:pt>
                <c:pt idx="131">
                  <c:v>5.0400000000000035E-2</c:v>
                </c:pt>
                <c:pt idx="132">
                  <c:v>5.0000000000000044E-2</c:v>
                </c:pt>
                <c:pt idx="133">
                  <c:v>4.9400000000000076E-2</c:v>
                </c:pt>
                <c:pt idx="134">
                  <c:v>5.0000000000000044E-2</c:v>
                </c:pt>
                <c:pt idx="135">
                  <c:v>4.9900000000000042E-2</c:v>
                </c:pt>
                <c:pt idx="136">
                  <c:v>4.8900000000000013E-2</c:v>
                </c:pt>
                <c:pt idx="137">
                  <c:v>4.9700000000000071E-2</c:v>
                </c:pt>
                <c:pt idx="138">
                  <c:v>4.9100000000000067E-2</c:v>
                </c:pt>
                <c:pt idx="139">
                  <c:v>4.7800000000000044E-2</c:v>
                </c:pt>
                <c:pt idx="140">
                  <c:v>4.7700000000000034E-2</c:v>
                </c:pt>
                <c:pt idx="141">
                  <c:v>4.6900000000000004E-2</c:v>
                </c:pt>
                <c:pt idx="142">
                  <c:v>4.6799999999999994E-2</c:v>
                </c:pt>
                <c:pt idx="143">
                  <c:v>4.6799999999999994E-2</c:v>
                </c:pt>
                <c:pt idx="144">
                  <c:v>4.6600000000000003E-2</c:v>
                </c:pt>
                <c:pt idx="145">
                  <c:v>4.9800000000000053E-2</c:v>
                </c:pt>
                <c:pt idx="146">
                  <c:v>5.1200000000000002E-2</c:v>
                </c:pt>
                <c:pt idx="147">
                  <c:v>4.9500000000000044E-2</c:v>
                </c:pt>
                <c:pt idx="148">
                  <c:v>4.9100000000000067E-2</c:v>
                </c:pt>
                <c:pt idx="149">
                  <c:v>4.9000000000000064E-2</c:v>
                </c:pt>
                <c:pt idx="150">
                  <c:v>5.0000000000000044E-2</c:v>
                </c:pt>
                <c:pt idx="151">
                  <c:v>5.0000000000000044E-2</c:v>
                </c:pt>
                <c:pt idx="152">
                  <c:v>4.9400000000000076E-2</c:v>
                </c:pt>
                <c:pt idx="153">
                  <c:v>4.8300000000000044E-2</c:v>
                </c:pt>
                <c:pt idx="154">
                  <c:v>4.8200000000000014E-2</c:v>
                </c:pt>
                <c:pt idx="155">
                  <c:v>4.790000000000004E-2</c:v>
                </c:pt>
                <c:pt idx="156">
                  <c:v>4.8400000000000033E-2</c:v>
                </c:pt>
                <c:pt idx="157">
                  <c:v>4.9400000000000076E-2</c:v>
                </c:pt>
                <c:pt idx="158">
                  <c:v>4.9500000000000044E-2</c:v>
                </c:pt>
                <c:pt idx="159">
                  <c:v>4.8900000000000013E-2</c:v>
                </c:pt>
                <c:pt idx="160">
                  <c:v>4.9000000000000064E-2</c:v>
                </c:pt>
                <c:pt idx="161">
                  <c:v>4.8800000000000024E-2</c:v>
                </c:pt>
                <c:pt idx="162">
                  <c:v>4.8300000000000044E-2</c:v>
                </c:pt>
                <c:pt idx="163">
                  <c:v>4.790000000000004E-2</c:v>
                </c:pt>
                <c:pt idx="164">
                  <c:v>4.7400000000000067E-2</c:v>
                </c:pt>
                <c:pt idx="165">
                  <c:v>4.6900000000000004E-2</c:v>
                </c:pt>
                <c:pt idx="166">
                  <c:v>4.6699999999999998E-2</c:v>
                </c:pt>
                <c:pt idx="167">
                  <c:v>4.8300000000000044E-2</c:v>
                </c:pt>
                <c:pt idx="168">
                  <c:v>4.8400000000000033E-2</c:v>
                </c:pt>
                <c:pt idx="169">
                  <c:v>4.790000000000004E-2</c:v>
                </c:pt>
                <c:pt idx="170">
                  <c:v>4.7600000000000024E-2</c:v>
                </c:pt>
                <c:pt idx="171">
                  <c:v>4.7400000000000067E-2</c:v>
                </c:pt>
                <c:pt idx="172">
                  <c:v>4.6600000000000003E-2</c:v>
                </c:pt>
                <c:pt idx="173">
                  <c:v>4.5800000000000035E-2</c:v>
                </c:pt>
                <c:pt idx="174">
                  <c:v>4.5000000000000033E-2</c:v>
                </c:pt>
                <c:pt idx="175">
                  <c:v>4.3500000000000004E-2</c:v>
                </c:pt>
                <c:pt idx="176">
                  <c:v>4.3000000000000003E-2</c:v>
                </c:pt>
                <c:pt idx="177">
                  <c:v>4.3100000000000013E-2</c:v>
                </c:pt>
                <c:pt idx="178">
                  <c:v>4.2700000000000037E-2</c:v>
                </c:pt>
                <c:pt idx="179">
                  <c:v>4.2100000000000033E-2</c:v>
                </c:pt>
                <c:pt idx="180">
                  <c:v>4.3500000000000004E-2</c:v>
                </c:pt>
                <c:pt idx="181">
                  <c:v>4.4700000000000038E-2</c:v>
                </c:pt>
                <c:pt idx="182">
                  <c:v>4.5100000000000022E-2</c:v>
                </c:pt>
                <c:pt idx="183">
                  <c:v>4.5600000000000002E-2</c:v>
                </c:pt>
                <c:pt idx="184">
                  <c:v>4.7100000000000024E-2</c:v>
                </c:pt>
                <c:pt idx="185">
                  <c:v>4.8300000000000044E-2</c:v>
                </c:pt>
                <c:pt idx="186">
                  <c:v>5.0700000000000051E-2</c:v>
                </c:pt>
                <c:pt idx="187">
                  <c:v>5.0600000000000013E-2</c:v>
                </c:pt>
                <c:pt idx="188">
                  <c:v>5.1800000000000013E-2</c:v>
                </c:pt>
                <c:pt idx="189">
                  <c:v>5.1000000000000004E-2</c:v>
                </c:pt>
                <c:pt idx="190">
                  <c:v>5.0700000000000051E-2</c:v>
                </c:pt>
                <c:pt idx="191">
                  <c:v>5.0700000000000051E-2</c:v>
                </c:pt>
                <c:pt idx="192">
                  <c:v>4.9400000000000076E-2</c:v>
                </c:pt>
                <c:pt idx="193">
                  <c:v>4.8400000000000033E-2</c:v>
                </c:pt>
                <c:pt idx="194">
                  <c:v>4.8100000000000004E-2</c:v>
                </c:pt>
                <c:pt idx="195">
                  <c:v>4.7500000000000035E-2</c:v>
                </c:pt>
                <c:pt idx="196">
                  <c:v>4.9200000000000042E-2</c:v>
                </c:pt>
                <c:pt idx="197">
                  <c:v>5.0000000000000044E-2</c:v>
                </c:pt>
                <c:pt idx="198">
                  <c:v>4.8800000000000024E-2</c:v>
                </c:pt>
                <c:pt idx="199">
                  <c:v>4.8800000000000024E-2</c:v>
                </c:pt>
                <c:pt idx="200">
                  <c:v>4.8300000000000044E-2</c:v>
                </c:pt>
                <c:pt idx="201">
                  <c:v>4.7700000000000034E-2</c:v>
                </c:pt>
                <c:pt idx="202">
                  <c:v>4.6600000000000003E-2</c:v>
                </c:pt>
                <c:pt idx="203">
                  <c:v>4.6600000000000003E-2</c:v>
                </c:pt>
                <c:pt idx="204">
                  <c:v>4.7300000000000078E-2</c:v>
                </c:pt>
                <c:pt idx="205">
                  <c:v>4.7000000000000035E-2</c:v>
                </c:pt>
                <c:pt idx="206">
                  <c:v>4.5700000000000067E-2</c:v>
                </c:pt>
                <c:pt idx="207">
                  <c:v>4.5800000000000035E-2</c:v>
                </c:pt>
                <c:pt idx="208">
                  <c:v>4.6000000000000013E-2</c:v>
                </c:pt>
                <c:pt idx="209">
                  <c:v>4.6400000000000004E-2</c:v>
                </c:pt>
                <c:pt idx="210">
                  <c:v>4.5200000000000004E-2</c:v>
                </c:pt>
                <c:pt idx="211">
                  <c:v>4.5700000000000067E-2</c:v>
                </c:pt>
                <c:pt idx="212">
                  <c:v>4.7100000000000024E-2</c:v>
                </c:pt>
                <c:pt idx="213">
                  <c:v>4.6799999999999994E-2</c:v>
                </c:pt>
                <c:pt idx="214">
                  <c:v>4.5200000000000004E-2</c:v>
                </c:pt>
                <c:pt idx="215">
                  <c:v>4.5000000000000033E-2</c:v>
                </c:pt>
                <c:pt idx="216">
                  <c:v>4.4900000000000044E-2</c:v>
                </c:pt>
                <c:pt idx="217">
                  <c:v>4.5400000000000024E-2</c:v>
                </c:pt>
                <c:pt idx="218">
                  <c:v>4.3500000000000004E-2</c:v>
                </c:pt>
                <c:pt idx="219">
                  <c:v>4.3500000000000004E-2</c:v>
                </c:pt>
                <c:pt idx="220">
                  <c:v>4.4100000000000035E-2</c:v>
                </c:pt>
                <c:pt idx="221">
                  <c:v>4.5900000000000024E-2</c:v>
                </c:pt>
                <c:pt idx="222">
                  <c:v>4.7600000000000024E-2</c:v>
                </c:pt>
                <c:pt idx="223">
                  <c:v>4.8900000000000013E-2</c:v>
                </c:pt>
                <c:pt idx="224">
                  <c:v>4.8900000000000013E-2</c:v>
                </c:pt>
                <c:pt idx="225">
                  <c:v>4.9500000000000044E-2</c:v>
                </c:pt>
                <c:pt idx="226">
                  <c:v>5.0100000000000033E-2</c:v>
                </c:pt>
                <c:pt idx="227">
                  <c:v>5.1400000000000022E-2</c:v>
                </c:pt>
                <c:pt idx="228">
                  <c:v>5.1299999999999998E-2</c:v>
                </c:pt>
                <c:pt idx="229">
                  <c:v>5.0100000000000033E-2</c:v>
                </c:pt>
                <c:pt idx="230">
                  <c:v>5.0300000000000046E-2</c:v>
                </c:pt>
                <c:pt idx="231">
                  <c:v>5.1000000000000004E-2</c:v>
                </c:pt>
                <c:pt idx="232">
                  <c:v>5.0500000000000024E-2</c:v>
                </c:pt>
                <c:pt idx="233">
                  <c:v>5.0100000000000033E-2</c:v>
                </c:pt>
                <c:pt idx="234">
                  <c:v>4.9800000000000053E-2</c:v>
                </c:pt>
                <c:pt idx="235">
                  <c:v>4.8100000000000004E-2</c:v>
                </c:pt>
                <c:pt idx="236">
                  <c:v>4.8500000000000022E-2</c:v>
                </c:pt>
                <c:pt idx="237">
                  <c:v>4.8400000000000033E-2</c:v>
                </c:pt>
                <c:pt idx="238">
                  <c:v>4.8800000000000024E-2</c:v>
                </c:pt>
                <c:pt idx="239">
                  <c:v>4.7800000000000044E-2</c:v>
                </c:pt>
                <c:pt idx="240">
                  <c:v>4.7000000000000035E-2</c:v>
                </c:pt>
                <c:pt idx="241">
                  <c:v>4.6699999999999998E-2</c:v>
                </c:pt>
                <c:pt idx="242">
                  <c:v>4.6600000000000003E-2</c:v>
                </c:pt>
                <c:pt idx="243">
                  <c:v>4.6300000000000043E-2</c:v>
                </c:pt>
                <c:pt idx="244">
                  <c:v>4.6100000000000002E-2</c:v>
                </c:pt>
                <c:pt idx="245">
                  <c:v>4.5400000000000024E-2</c:v>
                </c:pt>
                <c:pt idx="246">
                  <c:v>4.4600000000000042E-2</c:v>
                </c:pt>
                <c:pt idx="247">
                  <c:v>4.5400000000000024E-2</c:v>
                </c:pt>
                <c:pt idx="248">
                  <c:v>4.6100000000000002E-2</c:v>
                </c:pt>
                <c:pt idx="249">
                  <c:v>4.4800000000000076E-2</c:v>
                </c:pt>
                <c:pt idx="250">
                  <c:v>4.4300000000000062E-2</c:v>
                </c:pt>
                <c:pt idx="251">
                  <c:v>4.4400000000000064E-2</c:v>
                </c:pt>
                <c:pt idx="252">
                  <c:v>4.450000000000006E-2</c:v>
                </c:pt>
                <c:pt idx="253">
                  <c:v>4.5800000000000035E-2</c:v>
                </c:pt>
                <c:pt idx="254">
                  <c:v>4.5200000000000004E-2</c:v>
                </c:pt>
                <c:pt idx="255">
                  <c:v>4.5300000000000035E-2</c:v>
                </c:pt>
                <c:pt idx="256">
                  <c:v>4.6300000000000043E-2</c:v>
                </c:pt>
                <c:pt idx="257">
                  <c:v>4.4300000000000062E-2</c:v>
                </c:pt>
                <c:pt idx="258">
                  <c:v>4.3900000000000022E-2</c:v>
                </c:pt>
                <c:pt idx="259">
                  <c:v>4.4400000000000064E-2</c:v>
                </c:pt>
                <c:pt idx="260">
                  <c:v>4.4900000000000044E-2</c:v>
                </c:pt>
                <c:pt idx="261">
                  <c:v>4.4700000000000038E-2</c:v>
                </c:pt>
                <c:pt idx="262">
                  <c:v>4.4100000000000035E-2</c:v>
                </c:pt>
                <c:pt idx="263">
                  <c:v>4.4000000000000046E-2</c:v>
                </c:pt>
                <c:pt idx="264">
                  <c:v>4.3700000000000044E-2</c:v>
                </c:pt>
                <c:pt idx="265">
                  <c:v>4.3700000000000044E-2</c:v>
                </c:pt>
                <c:pt idx="266">
                  <c:v>4.2700000000000037E-2</c:v>
                </c:pt>
                <c:pt idx="267">
                  <c:v>4.3500000000000004E-2</c:v>
                </c:pt>
                <c:pt idx="268">
                  <c:v>4.4200000000000024E-2</c:v>
                </c:pt>
                <c:pt idx="269">
                  <c:v>4.5000000000000033E-2</c:v>
                </c:pt>
                <c:pt idx="270">
                  <c:v>4.5700000000000067E-2</c:v>
                </c:pt>
                <c:pt idx="271">
                  <c:v>4.5600000000000002E-2</c:v>
                </c:pt>
                <c:pt idx="272">
                  <c:v>4.6300000000000043E-2</c:v>
                </c:pt>
                <c:pt idx="273">
                  <c:v>4.6100000000000002E-2</c:v>
                </c:pt>
                <c:pt idx="274">
                  <c:v>4.5600000000000002E-2</c:v>
                </c:pt>
                <c:pt idx="275">
                  <c:v>4.4900000000000044E-2</c:v>
                </c:pt>
                <c:pt idx="276">
                  <c:v>4.4200000000000024E-2</c:v>
                </c:pt>
                <c:pt idx="277">
                  <c:v>4.3700000000000044E-2</c:v>
                </c:pt>
                <c:pt idx="278">
                  <c:v>4.3800000000000033E-2</c:v>
                </c:pt>
                <c:pt idx="279">
                  <c:v>4.3500000000000004E-2</c:v>
                </c:pt>
                <c:pt idx="280">
                  <c:v>4.2500000000000024E-2</c:v>
                </c:pt>
                <c:pt idx="281">
                  <c:v>4.2400000000000035E-2</c:v>
                </c:pt>
                <c:pt idx="282">
                  <c:v>4.1800000000000004E-2</c:v>
                </c:pt>
                <c:pt idx="283">
                  <c:v>4.2100000000000033E-2</c:v>
                </c:pt>
                <c:pt idx="284">
                  <c:v>4.3100000000000013E-2</c:v>
                </c:pt>
                <c:pt idx="285">
                  <c:v>4.2300000000000046E-2</c:v>
                </c:pt>
                <c:pt idx="286">
                  <c:v>4.2400000000000035E-2</c:v>
                </c:pt>
                <c:pt idx="287">
                  <c:v>4.2700000000000037E-2</c:v>
                </c:pt>
                <c:pt idx="288">
                  <c:v>4.3000000000000003E-2</c:v>
                </c:pt>
                <c:pt idx="289">
                  <c:v>4.36E-2</c:v>
                </c:pt>
                <c:pt idx="290">
                  <c:v>4.3100000000000013E-2</c:v>
                </c:pt>
                <c:pt idx="291">
                  <c:v>4.3800000000000033E-2</c:v>
                </c:pt>
                <c:pt idx="292">
                  <c:v>4.3700000000000044E-2</c:v>
                </c:pt>
                <c:pt idx="293">
                  <c:v>4.2700000000000037E-2</c:v>
                </c:pt>
                <c:pt idx="294">
                  <c:v>4.2500000000000024E-2</c:v>
                </c:pt>
                <c:pt idx="295">
                  <c:v>4.1800000000000004E-2</c:v>
                </c:pt>
                <c:pt idx="296">
                  <c:v>4.2600000000000013E-2</c:v>
                </c:pt>
                <c:pt idx="297">
                  <c:v>4.3000000000000003E-2</c:v>
                </c:pt>
                <c:pt idx="298">
                  <c:v>4.3000000000000003E-2</c:v>
                </c:pt>
                <c:pt idx="299">
                  <c:v>4.3900000000000022E-2</c:v>
                </c:pt>
                <c:pt idx="300">
                  <c:v>4.4400000000000064E-2</c:v>
                </c:pt>
                <c:pt idx="301">
                  <c:v>4.5100000000000022E-2</c:v>
                </c:pt>
                <c:pt idx="302">
                  <c:v>4.4700000000000038E-2</c:v>
                </c:pt>
                <c:pt idx="303">
                  <c:v>4.5600000000000002E-2</c:v>
                </c:pt>
                <c:pt idx="304">
                  <c:v>4.6300000000000043E-2</c:v>
                </c:pt>
                <c:pt idx="305">
                  <c:v>4.6100000000000002E-2</c:v>
                </c:pt>
                <c:pt idx="306">
                  <c:v>4.5200000000000004E-2</c:v>
                </c:pt>
                <c:pt idx="307">
                  <c:v>4.5100000000000022E-2</c:v>
                </c:pt>
                <c:pt idx="308">
                  <c:v>4.5300000000000035E-2</c:v>
                </c:pt>
                <c:pt idx="309">
                  <c:v>4.4900000000000044E-2</c:v>
                </c:pt>
                <c:pt idx="310">
                  <c:v>4.4800000000000076E-2</c:v>
                </c:pt>
                <c:pt idx="311">
                  <c:v>4.4200000000000024E-2</c:v>
                </c:pt>
                <c:pt idx="312">
                  <c:v>4.3800000000000033E-2</c:v>
                </c:pt>
                <c:pt idx="313">
                  <c:v>4.3500000000000004E-2</c:v>
                </c:pt>
                <c:pt idx="314">
                  <c:v>4.3700000000000044E-2</c:v>
                </c:pt>
                <c:pt idx="315">
                  <c:v>4.3299999999999998E-2</c:v>
                </c:pt>
                <c:pt idx="316">
                  <c:v>4.4200000000000024E-2</c:v>
                </c:pt>
                <c:pt idx="317">
                  <c:v>4.4300000000000062E-2</c:v>
                </c:pt>
                <c:pt idx="318">
                  <c:v>4.4200000000000024E-2</c:v>
                </c:pt>
                <c:pt idx="319">
                  <c:v>4.4100000000000035E-2</c:v>
                </c:pt>
                <c:pt idx="320">
                  <c:v>4.36E-2</c:v>
                </c:pt>
                <c:pt idx="321">
                  <c:v>4.3900000000000022E-2</c:v>
                </c:pt>
                <c:pt idx="322">
                  <c:v>4.450000000000006E-2</c:v>
                </c:pt>
                <c:pt idx="323">
                  <c:v>4.4000000000000046E-2</c:v>
                </c:pt>
                <c:pt idx="324">
                  <c:v>4.4300000000000062E-2</c:v>
                </c:pt>
                <c:pt idx="325">
                  <c:v>4.5300000000000035E-2</c:v>
                </c:pt>
                <c:pt idx="326">
                  <c:v>4.5600000000000002E-2</c:v>
                </c:pt>
                <c:pt idx="327">
                  <c:v>4.5700000000000067E-2</c:v>
                </c:pt>
                <c:pt idx="328">
                  <c:v>4.5900000000000024E-2</c:v>
                </c:pt>
                <c:pt idx="329">
                  <c:v>4.5900000000000024E-2</c:v>
                </c:pt>
                <c:pt idx="330">
                  <c:v>4.6300000000000043E-2</c:v>
                </c:pt>
                <c:pt idx="331">
                  <c:v>4.6300000000000043E-2</c:v>
                </c:pt>
                <c:pt idx="332">
                  <c:v>4.5800000000000035E-2</c:v>
                </c:pt>
                <c:pt idx="333">
                  <c:v>4.5200000000000004E-2</c:v>
                </c:pt>
                <c:pt idx="334">
                  <c:v>4.5700000000000067E-2</c:v>
                </c:pt>
                <c:pt idx="335">
                  <c:v>4.4800000000000076E-2</c:v>
                </c:pt>
                <c:pt idx="336">
                  <c:v>4.5800000000000035E-2</c:v>
                </c:pt>
                <c:pt idx="337">
                  <c:v>4.6799999999999994E-2</c:v>
                </c:pt>
                <c:pt idx="338">
                  <c:v>4.7100000000000024E-2</c:v>
                </c:pt>
                <c:pt idx="339">
                  <c:v>4.6900000000000004E-2</c:v>
                </c:pt>
                <c:pt idx="340">
                  <c:v>4.6199999999999998E-2</c:v>
                </c:pt>
                <c:pt idx="341">
                  <c:v>4.5900000000000024E-2</c:v>
                </c:pt>
                <c:pt idx="342">
                  <c:v>4.5500000000000013E-2</c:v>
                </c:pt>
                <c:pt idx="343">
                  <c:v>4.4900000000000044E-2</c:v>
                </c:pt>
                <c:pt idx="344">
                  <c:v>4.450000000000006E-2</c:v>
                </c:pt>
                <c:pt idx="345">
                  <c:v>4.3900000000000022E-2</c:v>
                </c:pt>
                <c:pt idx="346">
                  <c:v>4.3400000000000022E-2</c:v>
                </c:pt>
                <c:pt idx="347">
                  <c:v>4.3000000000000003E-2</c:v>
                </c:pt>
                <c:pt idx="348">
                  <c:v>4.3400000000000022E-2</c:v>
                </c:pt>
                <c:pt idx="349">
                  <c:v>4.3000000000000003E-2</c:v>
                </c:pt>
                <c:pt idx="350">
                  <c:v>4.2100000000000033E-2</c:v>
                </c:pt>
                <c:pt idx="351">
                  <c:v>4.2300000000000046E-2</c:v>
                </c:pt>
                <c:pt idx="352">
                  <c:v>4.2500000000000024E-2</c:v>
                </c:pt>
                <c:pt idx="353">
                  <c:v>4.3299999999999998E-2</c:v>
                </c:pt>
                <c:pt idx="354">
                  <c:v>4.3299999999999998E-2</c:v>
                </c:pt>
                <c:pt idx="355">
                  <c:v>4.3000000000000003E-2</c:v>
                </c:pt>
                <c:pt idx="356">
                  <c:v>4.1800000000000004E-2</c:v>
                </c:pt>
                <c:pt idx="357">
                  <c:v>4.1900000000000014E-2</c:v>
                </c:pt>
                <c:pt idx="358">
                  <c:v>4.1700000000000022E-2</c:v>
                </c:pt>
                <c:pt idx="359">
                  <c:v>4.1400000000000013E-2</c:v>
                </c:pt>
                <c:pt idx="360">
                  <c:v>4.0400000000000033E-2</c:v>
                </c:pt>
                <c:pt idx="361">
                  <c:v>4.0300000000000044E-2</c:v>
                </c:pt>
                <c:pt idx="362">
                  <c:v>4.1199999999999994E-2</c:v>
                </c:pt>
                <c:pt idx="363">
                  <c:v>4.1199999999999994E-2</c:v>
                </c:pt>
                <c:pt idx="364">
                  <c:v>4.1700000000000022E-2</c:v>
                </c:pt>
                <c:pt idx="365">
                  <c:v>4.1500000000000002E-2</c:v>
                </c:pt>
                <c:pt idx="366">
                  <c:v>4.2100000000000033E-2</c:v>
                </c:pt>
                <c:pt idx="367">
                  <c:v>4.2500000000000024E-2</c:v>
                </c:pt>
                <c:pt idx="368">
                  <c:v>4.3200000000000002E-2</c:v>
                </c:pt>
                <c:pt idx="369">
                  <c:v>4.3100000000000013E-2</c:v>
                </c:pt>
                <c:pt idx="370">
                  <c:v>4.2100000000000033E-2</c:v>
                </c:pt>
                <c:pt idx="371">
                  <c:v>4.1700000000000022E-2</c:v>
                </c:pt>
                <c:pt idx="372">
                  <c:v>4.1900000000000014E-2</c:v>
                </c:pt>
                <c:pt idx="373">
                  <c:v>4.1000000000000002E-2</c:v>
                </c:pt>
                <c:pt idx="374">
                  <c:v>4.0800000000000024E-2</c:v>
                </c:pt>
                <c:pt idx="375">
                  <c:v>4.1299999999999996E-2</c:v>
                </c:pt>
                <c:pt idx="376">
                  <c:v>4.2000000000000044E-2</c:v>
                </c:pt>
                <c:pt idx="377">
                  <c:v>4.2500000000000024E-2</c:v>
                </c:pt>
                <c:pt idx="378">
                  <c:v>4.2600000000000013E-2</c:v>
                </c:pt>
                <c:pt idx="379">
                  <c:v>4.2900000000000042E-2</c:v>
                </c:pt>
                <c:pt idx="380">
                  <c:v>4.2400000000000035E-2</c:v>
                </c:pt>
                <c:pt idx="381">
                  <c:v>4.2600000000000013E-2</c:v>
                </c:pt>
                <c:pt idx="382">
                  <c:v>4.2500000000000024E-2</c:v>
                </c:pt>
                <c:pt idx="383">
                  <c:v>4.2400000000000035E-2</c:v>
                </c:pt>
                <c:pt idx="384">
                  <c:v>4.2900000000000042E-2</c:v>
                </c:pt>
                <c:pt idx="385">
                  <c:v>4.3800000000000033E-2</c:v>
                </c:pt>
                <c:pt idx="386">
                  <c:v>4.4100000000000035E-2</c:v>
                </c:pt>
                <c:pt idx="387">
                  <c:v>4.5400000000000024E-2</c:v>
                </c:pt>
                <c:pt idx="388">
                  <c:v>4.6400000000000004E-2</c:v>
                </c:pt>
                <c:pt idx="389">
                  <c:v>4.6300000000000043E-2</c:v>
                </c:pt>
                <c:pt idx="390">
                  <c:v>4.6000000000000013E-2</c:v>
                </c:pt>
                <c:pt idx="391">
                  <c:v>4.6100000000000002E-2</c:v>
                </c:pt>
                <c:pt idx="392">
                  <c:v>4.6000000000000013E-2</c:v>
                </c:pt>
                <c:pt idx="393">
                  <c:v>4.5500000000000013E-2</c:v>
                </c:pt>
                <c:pt idx="394">
                  <c:v>4.4700000000000038E-2</c:v>
                </c:pt>
                <c:pt idx="395">
                  <c:v>4.5100000000000022E-2</c:v>
                </c:pt>
                <c:pt idx="396">
                  <c:v>4.5900000000000024E-2</c:v>
                </c:pt>
                <c:pt idx="397">
                  <c:v>4.7400000000000067E-2</c:v>
                </c:pt>
                <c:pt idx="398">
                  <c:v>4.8100000000000004E-2</c:v>
                </c:pt>
                <c:pt idx="399">
                  <c:v>4.7000000000000035E-2</c:v>
                </c:pt>
                <c:pt idx="400">
                  <c:v>4.5700000000000067E-2</c:v>
                </c:pt>
                <c:pt idx="401">
                  <c:v>4.4600000000000042E-2</c:v>
                </c:pt>
                <c:pt idx="402">
                  <c:v>4.5100000000000022E-2</c:v>
                </c:pt>
                <c:pt idx="403">
                  <c:v>4.4800000000000076E-2</c:v>
                </c:pt>
                <c:pt idx="404">
                  <c:v>4.4200000000000024E-2</c:v>
                </c:pt>
                <c:pt idx="405">
                  <c:v>4.4800000000000076E-2</c:v>
                </c:pt>
                <c:pt idx="406">
                  <c:v>4.3900000000000022E-2</c:v>
                </c:pt>
                <c:pt idx="407">
                  <c:v>4.3299999999999998E-2</c:v>
                </c:pt>
                <c:pt idx="408">
                  <c:v>4.4000000000000046E-2</c:v>
                </c:pt>
                <c:pt idx="409">
                  <c:v>4.5400000000000024E-2</c:v>
                </c:pt>
                <c:pt idx="410">
                  <c:v>4.5300000000000035E-2</c:v>
                </c:pt>
                <c:pt idx="411">
                  <c:v>4.450000000000006E-2</c:v>
                </c:pt>
                <c:pt idx="412">
                  <c:v>4.3900000000000022E-2</c:v>
                </c:pt>
                <c:pt idx="413">
                  <c:v>4.3800000000000033E-2</c:v>
                </c:pt>
                <c:pt idx="414">
                  <c:v>4.4600000000000042E-2</c:v>
                </c:pt>
                <c:pt idx="415">
                  <c:v>4.3900000000000022E-2</c:v>
                </c:pt>
                <c:pt idx="416">
                  <c:v>4.4400000000000064E-2</c:v>
                </c:pt>
                <c:pt idx="417">
                  <c:v>4.3200000000000002E-2</c:v>
                </c:pt>
                <c:pt idx="418">
                  <c:v>4.2100000000000033E-2</c:v>
                </c:pt>
                <c:pt idx="419">
                  <c:v>4.1500000000000002E-2</c:v>
                </c:pt>
                <c:pt idx="420">
                  <c:v>4.2900000000000042E-2</c:v>
                </c:pt>
                <c:pt idx="421">
                  <c:v>4.3900000000000022E-2</c:v>
                </c:pt>
                <c:pt idx="422">
                  <c:v>4.3299999999999998E-2</c:v>
                </c:pt>
                <c:pt idx="423">
                  <c:v>4.4700000000000038E-2</c:v>
                </c:pt>
                <c:pt idx="424">
                  <c:v>4.6600000000000003E-2</c:v>
                </c:pt>
                <c:pt idx="425">
                  <c:v>5.1100000000000013E-2</c:v>
                </c:pt>
                <c:pt idx="426">
                  <c:v>4.9200000000000042E-2</c:v>
                </c:pt>
                <c:pt idx="427">
                  <c:v>4.9400000000000076E-2</c:v>
                </c:pt>
                <c:pt idx="428">
                  <c:v>4.8800000000000024E-2</c:v>
                </c:pt>
                <c:pt idx="429">
                  <c:v>4.9600000000000033E-2</c:v>
                </c:pt>
                <c:pt idx="430">
                  <c:v>4.9000000000000064E-2</c:v>
                </c:pt>
                <c:pt idx="431">
                  <c:v>4.6100000000000002E-2</c:v>
                </c:pt>
                <c:pt idx="432">
                  <c:v>4.6199999999999998E-2</c:v>
                </c:pt>
                <c:pt idx="433">
                  <c:v>4.6799999999999994E-2</c:v>
                </c:pt>
                <c:pt idx="434">
                  <c:v>4.6300000000000043E-2</c:v>
                </c:pt>
                <c:pt idx="435">
                  <c:v>4.6199999999999998E-2</c:v>
                </c:pt>
                <c:pt idx="436">
                  <c:v>4.5300000000000035E-2</c:v>
                </c:pt>
                <c:pt idx="437">
                  <c:v>4.5200000000000004E-2</c:v>
                </c:pt>
                <c:pt idx="438">
                  <c:v>4.6199999999999998E-2</c:v>
                </c:pt>
                <c:pt idx="439">
                  <c:v>4.5900000000000024E-2</c:v>
                </c:pt>
                <c:pt idx="440">
                  <c:v>4.6900000000000004E-2</c:v>
                </c:pt>
                <c:pt idx="441">
                  <c:v>4.7600000000000024E-2</c:v>
                </c:pt>
                <c:pt idx="442">
                  <c:v>4.8300000000000044E-2</c:v>
                </c:pt>
                <c:pt idx="443">
                  <c:v>4.6699999999999998E-2</c:v>
                </c:pt>
                <c:pt idx="444">
                  <c:v>4.5600000000000002E-2</c:v>
                </c:pt>
                <c:pt idx="445">
                  <c:v>4.6500000000000014E-2</c:v>
                </c:pt>
                <c:pt idx="446">
                  <c:v>4.7700000000000034E-2</c:v>
                </c:pt>
                <c:pt idx="447">
                  <c:v>4.7400000000000067E-2</c:v>
                </c:pt>
                <c:pt idx="448">
                  <c:v>4.7500000000000035E-2</c:v>
                </c:pt>
                <c:pt idx="449">
                  <c:v>4.6699999999999998E-2</c:v>
                </c:pt>
                <c:pt idx="450">
                  <c:v>4.6400000000000004E-2</c:v>
                </c:pt>
                <c:pt idx="451">
                  <c:v>4.6799999999999994E-2</c:v>
                </c:pt>
                <c:pt idx="452">
                  <c:v>4.6199999999999998E-2</c:v>
                </c:pt>
                <c:pt idx="453">
                  <c:v>4.5400000000000024E-2</c:v>
                </c:pt>
                <c:pt idx="454">
                  <c:v>5.0300000000000046E-2</c:v>
                </c:pt>
                <c:pt idx="455">
                  <c:v>5.2300000000000076E-2</c:v>
                </c:pt>
                <c:pt idx="456">
                  <c:v>5.3600000000000002E-2</c:v>
                </c:pt>
                <c:pt idx="457">
                  <c:v>5.4700000000000061E-2</c:v>
                </c:pt>
                <c:pt idx="458">
                  <c:v>6.0100000000000042E-2</c:v>
                </c:pt>
                <c:pt idx="459">
                  <c:v>5.3200000000000004E-2</c:v>
                </c:pt>
                <c:pt idx="460">
                  <c:v>5.3500000000000013E-2</c:v>
                </c:pt>
                <c:pt idx="461">
                  <c:v>5.2400000000000051E-2</c:v>
                </c:pt>
                <c:pt idx="462">
                  <c:v>5.1400000000000022E-2</c:v>
                </c:pt>
                <c:pt idx="463">
                  <c:v>5.1299999999999998E-2</c:v>
                </c:pt>
                <c:pt idx="464">
                  <c:v>5.3900000000000024E-2</c:v>
                </c:pt>
                <c:pt idx="465">
                  <c:v>5.5800000000000044E-2</c:v>
                </c:pt>
                <c:pt idx="466">
                  <c:v>5.8500000000000024E-2</c:v>
                </c:pt>
                <c:pt idx="467">
                  <c:v>5.4600000000000044E-2</c:v>
                </c:pt>
                <c:pt idx="468">
                  <c:v>5.3300000000000035E-2</c:v>
                </c:pt>
                <c:pt idx="469">
                  <c:v>5.2400000000000051E-2</c:v>
                </c:pt>
                <c:pt idx="470">
                  <c:v>5.0200000000000022E-2</c:v>
                </c:pt>
                <c:pt idx="471">
                  <c:v>4.8000000000000043E-2</c:v>
                </c:pt>
                <c:pt idx="472">
                  <c:v>5.1299999999999998E-2</c:v>
                </c:pt>
                <c:pt idx="473">
                  <c:v>5.16E-2</c:v>
                </c:pt>
                <c:pt idx="474">
                  <c:v>4.9600000000000033E-2</c:v>
                </c:pt>
                <c:pt idx="475">
                  <c:v>4.8900000000000013E-2</c:v>
                </c:pt>
                <c:pt idx="476">
                  <c:v>4.8900000000000013E-2</c:v>
                </c:pt>
                <c:pt idx="477">
                  <c:v>4.8700000000000035E-2</c:v>
                </c:pt>
                <c:pt idx="478">
                  <c:v>4.9600000000000033E-2</c:v>
                </c:pt>
                <c:pt idx="479">
                  <c:v>5.0300000000000046E-2</c:v>
                </c:pt>
                <c:pt idx="480">
                  <c:v>4.9800000000000053E-2</c:v>
                </c:pt>
                <c:pt idx="481">
                  <c:v>5.0000000000000044E-2</c:v>
                </c:pt>
                <c:pt idx="482">
                  <c:v>4.9200000000000042E-2</c:v>
                </c:pt>
                <c:pt idx="483">
                  <c:v>4.9200000000000042E-2</c:v>
                </c:pt>
                <c:pt idx="484">
                  <c:v>4.7800000000000044E-2</c:v>
                </c:pt>
                <c:pt idx="485">
                  <c:v>4.5700000000000067E-2</c:v>
                </c:pt>
                <c:pt idx="486">
                  <c:v>4.7000000000000035E-2</c:v>
                </c:pt>
                <c:pt idx="487">
                  <c:v>4.6199999999999998E-2</c:v>
                </c:pt>
                <c:pt idx="488">
                  <c:v>4.5400000000000024E-2</c:v>
                </c:pt>
                <c:pt idx="489">
                  <c:v>4.4400000000000064E-2</c:v>
                </c:pt>
                <c:pt idx="490">
                  <c:v>4.6100000000000002E-2</c:v>
                </c:pt>
                <c:pt idx="491">
                  <c:v>4.7100000000000024E-2</c:v>
                </c:pt>
                <c:pt idx="492">
                  <c:v>4.8600000000000004E-2</c:v>
                </c:pt>
                <c:pt idx="493">
                  <c:v>4.8600000000000004E-2</c:v>
                </c:pt>
                <c:pt idx="494">
                  <c:v>4.790000000000004E-2</c:v>
                </c:pt>
                <c:pt idx="495">
                  <c:v>4.8100000000000004E-2</c:v>
                </c:pt>
                <c:pt idx="496">
                  <c:v>4.7100000000000024E-2</c:v>
                </c:pt>
                <c:pt idx="497">
                  <c:v>4.6799999999999994E-2</c:v>
                </c:pt>
                <c:pt idx="498">
                  <c:v>4.6900000000000004E-2</c:v>
                </c:pt>
                <c:pt idx="499">
                  <c:v>4.6900000000000004E-2</c:v>
                </c:pt>
                <c:pt idx="500">
                  <c:v>4.6500000000000014E-2</c:v>
                </c:pt>
                <c:pt idx="501">
                  <c:v>4.6500000000000014E-2</c:v>
                </c:pt>
                <c:pt idx="502">
                  <c:v>4.5800000000000035E-2</c:v>
                </c:pt>
                <c:pt idx="503">
                  <c:v>4.5300000000000035E-2</c:v>
                </c:pt>
                <c:pt idx="504">
                  <c:v>4.3700000000000044E-2</c:v>
                </c:pt>
                <c:pt idx="505">
                  <c:v>4.3299999999999998E-2</c:v>
                </c:pt>
                <c:pt idx="506">
                  <c:v>4.2000000000000044E-2</c:v>
                </c:pt>
                <c:pt idx="507">
                  <c:v>4.0400000000000033E-2</c:v>
                </c:pt>
                <c:pt idx="508">
                  <c:v>3.9400000000000032E-2</c:v>
                </c:pt>
                <c:pt idx="509">
                  <c:v>4.0600000000000004E-2</c:v>
                </c:pt>
                <c:pt idx="510">
                  <c:v>4.3200000000000002E-2</c:v>
                </c:pt>
                <c:pt idx="511">
                  <c:v>4.3100000000000013E-2</c:v>
                </c:pt>
                <c:pt idx="512">
                  <c:v>4.3900000000000022E-2</c:v>
                </c:pt>
                <c:pt idx="513">
                  <c:v>4.4100000000000035E-2</c:v>
                </c:pt>
                <c:pt idx="514">
                  <c:v>4.4000000000000046E-2</c:v>
                </c:pt>
                <c:pt idx="515">
                  <c:v>4.3500000000000004E-2</c:v>
                </c:pt>
                <c:pt idx="516">
                  <c:v>4.3299999999999998E-2</c:v>
                </c:pt>
                <c:pt idx="517">
                  <c:v>4.2400000000000035E-2</c:v>
                </c:pt>
                <c:pt idx="518">
                  <c:v>4.1900000000000014E-2</c:v>
                </c:pt>
                <c:pt idx="519">
                  <c:v>4.1800000000000004E-2</c:v>
                </c:pt>
                <c:pt idx="520">
                  <c:v>4.2100000000000033E-2</c:v>
                </c:pt>
                <c:pt idx="521">
                  <c:v>4.2500000000000024E-2</c:v>
                </c:pt>
                <c:pt idx="522">
                  <c:v>4.3100000000000013E-2</c:v>
                </c:pt>
                <c:pt idx="523">
                  <c:v>4.3100000000000013E-2</c:v>
                </c:pt>
                <c:pt idx="524">
                  <c:v>4.3000000000000003E-2</c:v>
                </c:pt>
                <c:pt idx="525">
                  <c:v>4.3900000000000022E-2</c:v>
                </c:pt>
                <c:pt idx="526">
                  <c:v>4.36E-2</c:v>
                </c:pt>
                <c:pt idx="527">
                  <c:v>4.3400000000000022E-2</c:v>
                </c:pt>
                <c:pt idx="528">
                  <c:v>4.3800000000000033E-2</c:v>
                </c:pt>
                <c:pt idx="529">
                  <c:v>4.36E-2</c:v>
                </c:pt>
                <c:pt idx="530">
                  <c:v>4.3400000000000022E-2</c:v>
                </c:pt>
                <c:pt idx="531">
                  <c:v>4.3299999999999998E-2</c:v>
                </c:pt>
                <c:pt idx="532">
                  <c:v>4.3200000000000002E-2</c:v>
                </c:pt>
                <c:pt idx="533">
                  <c:v>4.4400000000000064E-2</c:v>
                </c:pt>
                <c:pt idx="534">
                  <c:v>4.4400000000000064E-2</c:v>
                </c:pt>
                <c:pt idx="535">
                  <c:v>4.450000000000006E-2</c:v>
                </c:pt>
                <c:pt idx="536">
                  <c:v>4.4300000000000062E-2</c:v>
                </c:pt>
                <c:pt idx="537">
                  <c:v>4.3700000000000044E-2</c:v>
                </c:pt>
                <c:pt idx="538">
                  <c:v>4.3700000000000044E-2</c:v>
                </c:pt>
                <c:pt idx="539">
                  <c:v>4.2900000000000042E-2</c:v>
                </c:pt>
                <c:pt idx="540">
                  <c:v>4.3200000000000002E-2</c:v>
                </c:pt>
                <c:pt idx="541">
                  <c:v>4.2700000000000037E-2</c:v>
                </c:pt>
                <c:pt idx="542">
                  <c:v>4.2800000000000067E-2</c:v>
                </c:pt>
                <c:pt idx="543">
                  <c:v>4.2800000000000067E-2</c:v>
                </c:pt>
                <c:pt idx="544">
                  <c:v>4.3700000000000044E-2</c:v>
                </c:pt>
                <c:pt idx="545">
                  <c:v>4.4000000000000046E-2</c:v>
                </c:pt>
                <c:pt idx="546">
                  <c:v>4.4000000000000046E-2</c:v>
                </c:pt>
                <c:pt idx="547">
                  <c:v>4.3800000000000033E-2</c:v>
                </c:pt>
                <c:pt idx="548">
                  <c:v>4.36E-2</c:v>
                </c:pt>
                <c:pt idx="549">
                  <c:v>4.3700000000000044E-2</c:v>
                </c:pt>
                <c:pt idx="550">
                  <c:v>4.2600000000000013E-2</c:v>
                </c:pt>
                <c:pt idx="551">
                  <c:v>4.2100000000000033E-2</c:v>
                </c:pt>
                <c:pt idx="552">
                  <c:v>4.1599999999999998E-2</c:v>
                </c:pt>
                <c:pt idx="553">
                  <c:v>4.0600000000000004E-2</c:v>
                </c:pt>
                <c:pt idx="554">
                  <c:v>4.0300000000000044E-2</c:v>
                </c:pt>
                <c:pt idx="555">
                  <c:v>3.8800000000000036E-2</c:v>
                </c:pt>
                <c:pt idx="556">
                  <c:v>3.8599999999999995E-2</c:v>
                </c:pt>
                <c:pt idx="557">
                  <c:v>3.9200000000000026E-2</c:v>
                </c:pt>
                <c:pt idx="558">
                  <c:v>3.8900000000000011E-2</c:v>
                </c:pt>
                <c:pt idx="559">
                  <c:v>3.8300000000000001E-2</c:v>
                </c:pt>
                <c:pt idx="560">
                  <c:v>3.8400000000000031E-2</c:v>
                </c:pt>
                <c:pt idx="561">
                  <c:v>3.8400000000000031E-2</c:v>
                </c:pt>
                <c:pt idx="562">
                  <c:v>3.8200000000000012E-2</c:v>
                </c:pt>
                <c:pt idx="563">
                  <c:v>3.8400000000000031E-2</c:v>
                </c:pt>
                <c:pt idx="564">
                  <c:v>3.9599999999999996E-2</c:v>
                </c:pt>
                <c:pt idx="565">
                  <c:v>4.0199999999999993E-2</c:v>
                </c:pt>
                <c:pt idx="566">
                  <c:v>4.2400000000000035E-2</c:v>
                </c:pt>
                <c:pt idx="567">
                  <c:v>4.7200000000000013E-2</c:v>
                </c:pt>
                <c:pt idx="568">
                  <c:v>4.6000000000000013E-2</c:v>
                </c:pt>
                <c:pt idx="569">
                  <c:v>4.6500000000000014E-2</c:v>
                </c:pt>
                <c:pt idx="570">
                  <c:v>4.8600000000000004E-2</c:v>
                </c:pt>
                <c:pt idx="571">
                  <c:v>5.1500000000000004E-2</c:v>
                </c:pt>
                <c:pt idx="572">
                  <c:v>5.0000000000000044E-2</c:v>
                </c:pt>
                <c:pt idx="573">
                  <c:v>4.9500000000000044E-2</c:v>
                </c:pt>
                <c:pt idx="574">
                  <c:v>5.080000000000004E-2</c:v>
                </c:pt>
                <c:pt idx="575">
                  <c:v>5.3900000000000024E-2</c:v>
                </c:pt>
                <c:pt idx="576">
                  <c:v>5.4100000000000051E-2</c:v>
                </c:pt>
                <c:pt idx="577">
                  <c:v>5.250000000000004E-2</c:v>
                </c:pt>
                <c:pt idx="578">
                  <c:v>5.250000000000004E-2</c:v>
                </c:pt>
                <c:pt idx="579">
                  <c:v>5.2900000000000044E-2</c:v>
                </c:pt>
                <c:pt idx="580">
                  <c:v>5.1000000000000004E-2</c:v>
                </c:pt>
                <c:pt idx="581">
                  <c:v>4.9500000000000044E-2</c:v>
                </c:pt>
                <c:pt idx="582">
                  <c:v>4.9000000000000064E-2</c:v>
                </c:pt>
                <c:pt idx="583">
                  <c:v>4.9100000000000067E-2</c:v>
                </c:pt>
                <c:pt idx="584">
                  <c:v>4.8600000000000004E-2</c:v>
                </c:pt>
                <c:pt idx="585">
                  <c:v>4.9100000000000067E-2</c:v>
                </c:pt>
                <c:pt idx="586">
                  <c:v>5.0000000000000044E-2</c:v>
                </c:pt>
                <c:pt idx="587">
                  <c:v>5.0400000000000035E-2</c:v>
                </c:pt>
                <c:pt idx="588">
                  <c:v>5.0600000000000013E-2</c:v>
                </c:pt>
                <c:pt idx="589">
                  <c:v>4.9800000000000053E-2</c:v>
                </c:pt>
                <c:pt idx="590">
                  <c:v>4.8600000000000004E-2</c:v>
                </c:pt>
                <c:pt idx="591">
                  <c:v>4.6900000000000004E-2</c:v>
                </c:pt>
                <c:pt idx="592">
                  <c:v>4.6100000000000002E-2</c:v>
                </c:pt>
                <c:pt idx="593">
                  <c:v>4.5500000000000013E-2</c:v>
                </c:pt>
                <c:pt idx="594">
                  <c:v>4.5300000000000035E-2</c:v>
                </c:pt>
                <c:pt idx="595">
                  <c:v>4.5100000000000022E-2</c:v>
                </c:pt>
                <c:pt idx="596">
                  <c:v>4.4900000000000044E-2</c:v>
                </c:pt>
                <c:pt idx="597">
                  <c:v>4.4900000000000044E-2</c:v>
                </c:pt>
                <c:pt idx="598">
                  <c:v>4.4600000000000042E-2</c:v>
                </c:pt>
                <c:pt idx="599">
                  <c:v>4.5900000000000024E-2</c:v>
                </c:pt>
                <c:pt idx="600">
                  <c:v>4.6500000000000014E-2</c:v>
                </c:pt>
                <c:pt idx="601">
                  <c:v>4.5100000000000022E-2</c:v>
                </c:pt>
                <c:pt idx="602">
                  <c:v>4.4600000000000042E-2</c:v>
                </c:pt>
                <c:pt idx="603">
                  <c:v>4.4700000000000038E-2</c:v>
                </c:pt>
                <c:pt idx="604">
                  <c:v>4.1900000000000014E-2</c:v>
                </c:pt>
                <c:pt idx="605">
                  <c:v>3.9700000000000027E-2</c:v>
                </c:pt>
                <c:pt idx="606">
                  <c:v>3.8300000000000001E-2</c:v>
                </c:pt>
                <c:pt idx="607">
                  <c:v>4.0900000000000013E-2</c:v>
                </c:pt>
                <c:pt idx="608">
                  <c:v>4.1400000000000013E-2</c:v>
                </c:pt>
                <c:pt idx="609">
                  <c:v>4.0500000000000022E-2</c:v>
                </c:pt>
                <c:pt idx="610">
                  <c:v>4.0700000000000035E-2</c:v>
                </c:pt>
                <c:pt idx="611">
                  <c:v>3.8500000000000006E-2</c:v>
                </c:pt>
                <c:pt idx="612">
                  <c:v>3.9300000000000002E-2</c:v>
                </c:pt>
                <c:pt idx="613">
                  <c:v>4.1400000000000013E-2</c:v>
                </c:pt>
                <c:pt idx="614">
                  <c:v>4.1700000000000022E-2</c:v>
                </c:pt>
                <c:pt idx="615">
                  <c:v>4.0800000000000024E-2</c:v>
                </c:pt>
                <c:pt idx="616">
                  <c:v>4.1199999999999994E-2</c:v>
                </c:pt>
                <c:pt idx="617">
                  <c:v>4.0199999999999993E-2</c:v>
                </c:pt>
                <c:pt idx="618">
                  <c:v>4.0199999999999993E-2</c:v>
                </c:pt>
                <c:pt idx="619">
                  <c:v>4.0900000000000013E-2</c:v>
                </c:pt>
                <c:pt idx="620">
                  <c:v>4.0700000000000035E-2</c:v>
                </c:pt>
                <c:pt idx="621">
                  <c:v>4.1199999999999994E-2</c:v>
                </c:pt>
                <c:pt idx="622">
                  <c:v>3.9300000000000002E-2</c:v>
                </c:pt>
                <c:pt idx="623">
                  <c:v>3.9200000000000026E-2</c:v>
                </c:pt>
                <c:pt idx="624">
                  <c:v>3.9200000000000026E-2</c:v>
                </c:pt>
                <c:pt idx="625">
                  <c:v>3.8800000000000036E-2</c:v>
                </c:pt>
                <c:pt idx="626">
                  <c:v>3.8300000000000001E-2</c:v>
                </c:pt>
                <c:pt idx="627">
                  <c:v>3.6200000000000045E-2</c:v>
                </c:pt>
                <c:pt idx="628">
                  <c:v>3.6000000000000032E-2</c:v>
                </c:pt>
                <c:pt idx="629">
                  <c:v>3.6800000000000041E-2</c:v>
                </c:pt>
                <c:pt idx="630">
                  <c:v>3.6000000000000032E-2</c:v>
                </c:pt>
                <c:pt idx="631">
                  <c:v>3.7000000000000033E-2</c:v>
                </c:pt>
                <c:pt idx="632">
                  <c:v>3.6500000000000025E-2</c:v>
                </c:pt>
                <c:pt idx="633">
                  <c:v>3.690000000000003E-2</c:v>
                </c:pt>
                <c:pt idx="634">
                  <c:v>3.7200000000000052E-2</c:v>
                </c:pt>
                <c:pt idx="635">
                  <c:v>3.8400000000000031E-2</c:v>
                </c:pt>
                <c:pt idx="636">
                  <c:v>3.9500000000000028E-2</c:v>
                </c:pt>
                <c:pt idx="637">
                  <c:v>4.0100000000000004E-2</c:v>
                </c:pt>
                <c:pt idx="638">
                  <c:v>4.0199999999999993E-2</c:v>
                </c:pt>
                <c:pt idx="639">
                  <c:v>4.0800000000000024E-2</c:v>
                </c:pt>
                <c:pt idx="640">
                  <c:v>3.9700000000000027E-2</c:v>
                </c:pt>
                <c:pt idx="641">
                  <c:v>3.9000000000000035E-2</c:v>
                </c:pt>
                <c:pt idx="642">
                  <c:v>3.8599999999999995E-2</c:v>
                </c:pt>
                <c:pt idx="643">
                  <c:v>3.8100000000000002E-2</c:v>
                </c:pt>
                <c:pt idx="644">
                  <c:v>3.7100000000000036E-2</c:v>
                </c:pt>
                <c:pt idx="645">
                  <c:v>3.7500000000000026E-2</c:v>
                </c:pt>
                <c:pt idx="646">
                  <c:v>3.8100000000000002E-2</c:v>
                </c:pt>
                <c:pt idx="647">
                  <c:v>3.7700000000000032E-2</c:v>
                </c:pt>
                <c:pt idx="648">
                  <c:v>3.9200000000000026E-2</c:v>
                </c:pt>
                <c:pt idx="649">
                  <c:v>3.9500000000000028E-2</c:v>
                </c:pt>
                <c:pt idx="650">
                  <c:v>3.9500000000000028E-2</c:v>
                </c:pt>
                <c:pt idx="651">
                  <c:v>3.9500000000000028E-2</c:v>
                </c:pt>
                <c:pt idx="652">
                  <c:v>3.9400000000000032E-2</c:v>
                </c:pt>
                <c:pt idx="653">
                  <c:v>3.8300000000000001E-2</c:v>
                </c:pt>
                <c:pt idx="654">
                  <c:v>3.7500000000000026E-2</c:v>
                </c:pt>
                <c:pt idx="655">
                  <c:v>3.6100000000000035E-2</c:v>
                </c:pt>
                <c:pt idx="656">
                  <c:v>3.6600000000000042E-2</c:v>
                </c:pt>
                <c:pt idx="657">
                  <c:v>3.7500000000000026E-2</c:v>
                </c:pt>
                <c:pt idx="658">
                  <c:v>3.8000000000000027E-2</c:v>
                </c:pt>
                <c:pt idx="659">
                  <c:v>3.7600000000000029E-2</c:v>
                </c:pt>
                <c:pt idx="660">
                  <c:v>3.7200000000000052E-2</c:v>
                </c:pt>
                <c:pt idx="661">
                  <c:v>3.7300000000000041E-2</c:v>
                </c:pt>
                <c:pt idx="662">
                  <c:v>3.7900000000000038E-2</c:v>
                </c:pt>
                <c:pt idx="663">
                  <c:v>3.7200000000000052E-2</c:v>
                </c:pt>
                <c:pt idx="664">
                  <c:v>3.6700000000000031E-2</c:v>
                </c:pt>
                <c:pt idx="665">
                  <c:v>3.6100000000000035E-2</c:v>
                </c:pt>
                <c:pt idx="666">
                  <c:v>3.6400000000000043E-2</c:v>
                </c:pt>
                <c:pt idx="667">
                  <c:v>3.6800000000000041E-2</c:v>
                </c:pt>
                <c:pt idx="668">
                  <c:v>3.6800000000000041E-2</c:v>
                </c:pt>
                <c:pt idx="669">
                  <c:v>3.6700000000000031E-2</c:v>
                </c:pt>
                <c:pt idx="670">
                  <c:v>3.5500000000000011E-2</c:v>
                </c:pt>
                <c:pt idx="671">
                  <c:v>3.4100000000000005E-2</c:v>
                </c:pt>
                <c:pt idx="672">
                  <c:v>3.3700000000000001E-2</c:v>
                </c:pt>
                <c:pt idx="673">
                  <c:v>3.2900000000000026E-2</c:v>
                </c:pt>
                <c:pt idx="674">
                  <c:v>3.2700000000000035E-2</c:v>
                </c:pt>
                <c:pt idx="675">
                  <c:v>3.4400000000000035E-2</c:v>
                </c:pt>
                <c:pt idx="676">
                  <c:v>3.6400000000000043E-2</c:v>
                </c:pt>
                <c:pt idx="677">
                  <c:v>3.5800000000000033E-2</c:v>
                </c:pt>
                <c:pt idx="678">
                  <c:v>3.6800000000000041E-2</c:v>
                </c:pt>
                <c:pt idx="679">
                  <c:v>3.6000000000000032E-2</c:v>
                </c:pt>
                <c:pt idx="680">
                  <c:v>3.5300000000000012E-2</c:v>
                </c:pt>
                <c:pt idx="681">
                  <c:v>3.5400000000000036E-2</c:v>
                </c:pt>
                <c:pt idx="682">
                  <c:v>3.6700000000000031E-2</c:v>
                </c:pt>
                <c:pt idx="683">
                  <c:v>3.6800000000000041E-2</c:v>
                </c:pt>
                <c:pt idx="684">
                  <c:v>3.7200000000000052E-2</c:v>
                </c:pt>
                <c:pt idx="685">
                  <c:v>3.7400000000000058E-2</c:v>
                </c:pt>
                <c:pt idx="686">
                  <c:v>3.7400000000000058E-2</c:v>
                </c:pt>
                <c:pt idx="687">
                  <c:v>3.8599999999999995E-2</c:v>
                </c:pt>
                <c:pt idx="688">
                  <c:v>4.0000000000000042E-2</c:v>
                </c:pt>
                <c:pt idx="689">
                  <c:v>3.9900000000000012E-2</c:v>
                </c:pt>
                <c:pt idx="690">
                  <c:v>3.9900000000000012E-2</c:v>
                </c:pt>
                <c:pt idx="691">
                  <c:v>3.9599999999999996E-2</c:v>
                </c:pt>
                <c:pt idx="692">
                  <c:v>3.9300000000000002E-2</c:v>
                </c:pt>
                <c:pt idx="693">
                  <c:v>3.8900000000000011E-2</c:v>
                </c:pt>
                <c:pt idx="694">
                  <c:v>3.9000000000000035E-2</c:v>
                </c:pt>
                <c:pt idx="695">
                  <c:v>3.7700000000000032E-2</c:v>
                </c:pt>
                <c:pt idx="696">
                  <c:v>3.6700000000000031E-2</c:v>
                </c:pt>
                <c:pt idx="697">
                  <c:v>3.6100000000000035E-2</c:v>
                </c:pt>
                <c:pt idx="698">
                  <c:v>3.7000000000000033E-2</c:v>
                </c:pt>
                <c:pt idx="699">
                  <c:v>3.8400000000000031E-2</c:v>
                </c:pt>
                <c:pt idx="700">
                  <c:v>3.9300000000000002E-2</c:v>
                </c:pt>
                <c:pt idx="701">
                  <c:v>4.1599999999999998E-2</c:v>
                </c:pt>
                <c:pt idx="702">
                  <c:v>4.3700000000000044E-2</c:v>
                </c:pt>
                <c:pt idx="703">
                  <c:v>4.6300000000000043E-2</c:v>
                </c:pt>
                <c:pt idx="704">
                  <c:v>4.3900000000000022E-2</c:v>
                </c:pt>
                <c:pt idx="705">
                  <c:v>4.5500000000000013E-2</c:v>
                </c:pt>
                <c:pt idx="706">
                  <c:v>4.5200000000000004E-2</c:v>
                </c:pt>
                <c:pt idx="707">
                  <c:v>4.7700000000000034E-2</c:v>
                </c:pt>
                <c:pt idx="708">
                  <c:v>4.7000000000000035E-2</c:v>
                </c:pt>
                <c:pt idx="709">
                  <c:v>4.7300000000000078E-2</c:v>
                </c:pt>
                <c:pt idx="710">
                  <c:v>4.8000000000000043E-2</c:v>
                </c:pt>
                <c:pt idx="711">
                  <c:v>4.9100000000000067E-2</c:v>
                </c:pt>
                <c:pt idx="712">
                  <c:v>4.9600000000000033E-2</c:v>
                </c:pt>
                <c:pt idx="713">
                  <c:v>5.0300000000000046E-2</c:v>
                </c:pt>
                <c:pt idx="714">
                  <c:v>4.9300000000000045E-2</c:v>
                </c:pt>
                <c:pt idx="715">
                  <c:v>4.6600000000000003E-2</c:v>
                </c:pt>
                <c:pt idx="716">
                  <c:v>4.5300000000000035E-2</c:v>
                </c:pt>
                <c:pt idx="717">
                  <c:v>4.5300000000000035E-2</c:v>
                </c:pt>
                <c:pt idx="718">
                  <c:v>4.5700000000000067E-2</c:v>
                </c:pt>
                <c:pt idx="719">
                  <c:v>4.6799999999999994E-2</c:v>
                </c:pt>
                <c:pt idx="720">
                  <c:v>4.5600000000000002E-2</c:v>
                </c:pt>
                <c:pt idx="721">
                  <c:v>4.4800000000000076E-2</c:v>
                </c:pt>
                <c:pt idx="722">
                  <c:v>4.5600000000000002E-2</c:v>
                </c:pt>
                <c:pt idx="723">
                  <c:v>4.6400000000000004E-2</c:v>
                </c:pt>
                <c:pt idx="724">
                  <c:v>4.6000000000000013E-2</c:v>
                </c:pt>
                <c:pt idx="725">
                  <c:v>4.6100000000000002E-2</c:v>
                </c:pt>
                <c:pt idx="726">
                  <c:v>4.7000000000000035E-2</c:v>
                </c:pt>
                <c:pt idx="727">
                  <c:v>4.7400000000000067E-2</c:v>
                </c:pt>
                <c:pt idx="728">
                  <c:v>4.7300000000000078E-2</c:v>
                </c:pt>
                <c:pt idx="729">
                  <c:v>4.7300000000000078E-2</c:v>
                </c:pt>
                <c:pt idx="730">
                  <c:v>4.7500000000000035E-2</c:v>
                </c:pt>
                <c:pt idx="731">
                  <c:v>4.6799999999999994E-2</c:v>
                </c:pt>
                <c:pt idx="732">
                  <c:v>4.5500000000000013E-2</c:v>
                </c:pt>
                <c:pt idx="733">
                  <c:v>4.5000000000000033E-2</c:v>
                </c:pt>
                <c:pt idx="734">
                  <c:v>4.4800000000000076E-2</c:v>
                </c:pt>
                <c:pt idx="735">
                  <c:v>4.4600000000000042E-2</c:v>
                </c:pt>
                <c:pt idx="736">
                  <c:v>4.4600000000000042E-2</c:v>
                </c:pt>
                <c:pt idx="737">
                  <c:v>4.4400000000000064E-2</c:v>
                </c:pt>
                <c:pt idx="738">
                  <c:v>4.3800000000000033E-2</c:v>
                </c:pt>
                <c:pt idx="739">
                  <c:v>4.4100000000000035E-2</c:v>
                </c:pt>
                <c:pt idx="740">
                  <c:v>4.4700000000000038E-2</c:v>
                </c:pt>
                <c:pt idx="741">
                  <c:v>4.5100000000000022E-2</c:v>
                </c:pt>
                <c:pt idx="742">
                  <c:v>4.4300000000000062E-2</c:v>
                </c:pt>
                <c:pt idx="743">
                  <c:v>4.4400000000000064E-2</c:v>
                </c:pt>
                <c:pt idx="744">
                  <c:v>4.3200000000000002E-2</c:v>
                </c:pt>
                <c:pt idx="745">
                  <c:v>4.3200000000000002E-2</c:v>
                </c:pt>
                <c:pt idx="746">
                  <c:v>4.3299999999999998E-2</c:v>
                </c:pt>
                <c:pt idx="747">
                  <c:v>4.3299999999999998E-2</c:v>
                </c:pt>
                <c:pt idx="748">
                  <c:v>4.3100000000000013E-2</c:v>
                </c:pt>
                <c:pt idx="749">
                  <c:v>4.2600000000000013E-2</c:v>
                </c:pt>
                <c:pt idx="750">
                  <c:v>4.2800000000000067E-2</c:v>
                </c:pt>
                <c:pt idx="751">
                  <c:v>4.2600000000000013E-2</c:v>
                </c:pt>
                <c:pt idx="752">
                  <c:v>4.3700000000000044E-2</c:v>
                </c:pt>
                <c:pt idx="753">
                  <c:v>4.3700000000000044E-2</c:v>
                </c:pt>
                <c:pt idx="754">
                  <c:v>4.36E-2</c:v>
                </c:pt>
                <c:pt idx="755">
                  <c:v>4.2900000000000042E-2</c:v>
                </c:pt>
                <c:pt idx="756">
                  <c:v>4.3100000000000013E-2</c:v>
                </c:pt>
                <c:pt idx="757">
                  <c:v>4.3800000000000033E-2</c:v>
                </c:pt>
                <c:pt idx="758">
                  <c:v>4.36E-2</c:v>
                </c:pt>
                <c:pt idx="759">
                  <c:v>4.2900000000000042E-2</c:v>
                </c:pt>
                <c:pt idx="760">
                  <c:v>4.3299999999999998E-2</c:v>
                </c:pt>
                <c:pt idx="761">
                  <c:v>4.3100000000000013E-2</c:v>
                </c:pt>
                <c:pt idx="762">
                  <c:v>4.2400000000000035E-2</c:v>
                </c:pt>
                <c:pt idx="763">
                  <c:v>4.2100000000000033E-2</c:v>
                </c:pt>
                <c:pt idx="764">
                  <c:v>4.1700000000000022E-2</c:v>
                </c:pt>
                <c:pt idx="765">
                  <c:v>4.0900000000000013E-2</c:v>
                </c:pt>
                <c:pt idx="766">
                  <c:v>4.1400000000000013E-2</c:v>
                </c:pt>
                <c:pt idx="767">
                  <c:v>4.1700000000000022E-2</c:v>
                </c:pt>
                <c:pt idx="768">
                  <c:v>4.1100000000000012E-2</c:v>
                </c:pt>
                <c:pt idx="769">
                  <c:v>4.1100000000000012E-2</c:v>
                </c:pt>
                <c:pt idx="770">
                  <c:v>4.0100000000000004E-2</c:v>
                </c:pt>
                <c:pt idx="771">
                  <c:v>3.8700000000000005E-2</c:v>
                </c:pt>
                <c:pt idx="772">
                  <c:v>3.9000000000000035E-2</c:v>
                </c:pt>
                <c:pt idx="773">
                  <c:v>3.9000000000000035E-2</c:v>
                </c:pt>
                <c:pt idx="774">
                  <c:v>3.9800000000000051E-2</c:v>
                </c:pt>
                <c:pt idx="775">
                  <c:v>3.9800000000000051E-2</c:v>
                </c:pt>
                <c:pt idx="776">
                  <c:v>3.9300000000000002E-2</c:v>
                </c:pt>
                <c:pt idx="777">
                  <c:v>3.9400000000000032E-2</c:v>
                </c:pt>
                <c:pt idx="778">
                  <c:v>3.8300000000000001E-2</c:v>
                </c:pt>
                <c:pt idx="779">
                  <c:v>3.6500000000000025E-2</c:v>
                </c:pt>
                <c:pt idx="780">
                  <c:v>3.6500000000000025E-2</c:v>
                </c:pt>
                <c:pt idx="781">
                  <c:v>3.6500000000000025E-2</c:v>
                </c:pt>
                <c:pt idx="782">
                  <c:v>3.5600000000000041E-2</c:v>
                </c:pt>
                <c:pt idx="783">
                  <c:v>3.4200000000000036E-2</c:v>
                </c:pt>
                <c:pt idx="784">
                  <c:v>3.2900000000000026E-2</c:v>
                </c:pt>
                <c:pt idx="785">
                  <c:v>3.3599999999999998E-2</c:v>
                </c:pt>
                <c:pt idx="786">
                  <c:v>3.3599999999999998E-2</c:v>
                </c:pt>
                <c:pt idx="787">
                  <c:v>3.4900000000000014E-2</c:v>
                </c:pt>
                <c:pt idx="788">
                  <c:v>3.6000000000000032E-2</c:v>
                </c:pt>
                <c:pt idx="789">
                  <c:v>3.6200000000000045E-2</c:v>
                </c:pt>
                <c:pt idx="790">
                  <c:v>3.6200000000000045E-2</c:v>
                </c:pt>
              </c:numCache>
            </c:numRef>
          </c:val>
          <c:smooth val="0"/>
        </c:ser>
        <c:dLbls>
          <c:showLegendKey val="0"/>
          <c:showVal val="0"/>
          <c:showCatName val="0"/>
          <c:showSerName val="0"/>
          <c:showPercent val="0"/>
          <c:showBubbleSize val="0"/>
        </c:dLbls>
        <c:marker val="1"/>
        <c:smooth val="0"/>
        <c:axId val="101427072"/>
        <c:axId val="101428608"/>
      </c:lineChart>
      <c:dateAx>
        <c:axId val="101427072"/>
        <c:scaling>
          <c:orientation val="minMax"/>
        </c:scaling>
        <c:delete val="0"/>
        <c:axPos val="b"/>
        <c:numFmt formatCode="yyyy" sourceLinked="0"/>
        <c:majorTickMark val="out"/>
        <c:minorTickMark val="none"/>
        <c:tickLblPos val="nextTo"/>
        <c:crossAx val="101428608"/>
        <c:crosses val="autoZero"/>
        <c:auto val="1"/>
        <c:lblOffset val="100"/>
        <c:baseTimeUnit val="days"/>
        <c:majorUnit val="1"/>
        <c:majorTimeUnit val="years"/>
        <c:minorUnit val="1"/>
        <c:minorTimeUnit val="months"/>
      </c:dateAx>
      <c:valAx>
        <c:axId val="101428608"/>
        <c:scaling>
          <c:orientation val="minMax"/>
          <c:min val="3.0000000000000027E-2"/>
        </c:scaling>
        <c:delete val="0"/>
        <c:axPos val="l"/>
        <c:majorGridlines/>
        <c:numFmt formatCode="0.00%" sourceLinked="1"/>
        <c:majorTickMark val="out"/>
        <c:minorTickMark val="none"/>
        <c:tickLblPos val="nextTo"/>
        <c:crossAx val="101427072"/>
        <c:crosses val="autoZero"/>
        <c:crossBetween val="between"/>
      </c:valAx>
      <c:spPr>
        <a:solidFill>
          <a:schemeClr val="accent1"/>
        </a:solidFill>
      </c:spPr>
    </c:plotArea>
    <c:plotVisOnly val="1"/>
    <c:dispBlanksAs val="gap"/>
    <c:showDLblsOverMax val="0"/>
  </c:chart>
  <c:txPr>
    <a:bodyPr/>
    <a:lstStyle/>
    <a:p>
      <a:pPr>
        <a:defRPr b="1">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Sheet1!$C$3</c:f>
              <c:strCache>
                <c:ptCount val="1"/>
                <c:pt idx="0">
                  <c:v>Series A</c:v>
                </c:pt>
              </c:strCache>
            </c:strRef>
          </c:tx>
          <c:spPr>
            <a:solidFill>
              <a:schemeClr val="accent5">
                <a:lumMod val="50000"/>
              </a:schemeClr>
            </a:solidFill>
          </c:spPr>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Sheet1!$C$4:$C$60</c:f>
              <c:numCache>
                <c:formatCode>#,##0_);\(#,##0\)</c:formatCode>
                <c:ptCount val="57"/>
                <c:pt idx="0">
                  <c:v>11013692.809999999</c:v>
                </c:pt>
                <c:pt idx="1">
                  <c:v>10074918.76</c:v>
                </c:pt>
                <c:pt idx="2">
                  <c:v>3699918.7600000002</c:v>
                </c:pt>
                <c:pt idx="3">
                  <c:v>3699918.7600000002</c:v>
                </c:pt>
                <c:pt idx="4">
                  <c:v>3699918.7600000002</c:v>
                </c:pt>
                <c:pt idx="5">
                  <c:v>3699918.7600000002</c:v>
                </c:pt>
                <c:pt idx="6">
                  <c:v>3699918.7600000002</c:v>
                </c:pt>
                <c:pt idx="7">
                  <c:v>4216668.76</c:v>
                </c:pt>
                <c:pt idx="8">
                  <c:v>4297418.76</c:v>
                </c:pt>
                <c:pt idx="9">
                  <c:v>4382418.76</c:v>
                </c:pt>
                <c:pt idx="10">
                  <c:v>4466293.76</c:v>
                </c:pt>
                <c:pt idx="11">
                  <c:v>4548793.76</c:v>
                </c:pt>
                <c:pt idx="12">
                  <c:v>4639418.76</c:v>
                </c:pt>
                <c:pt idx="13">
                  <c:v>4727668.76</c:v>
                </c:pt>
                <c:pt idx="14">
                  <c:v>4818168.76</c:v>
                </c:pt>
                <c:pt idx="15">
                  <c:v>4908368.76</c:v>
                </c:pt>
                <c:pt idx="16">
                  <c:v>5007281.26</c:v>
                </c:pt>
                <c:pt idx="17">
                  <c:v>5101087.51</c:v>
                </c:pt>
                <c:pt idx="18">
                  <c:v>5199262.51</c:v>
                </c:pt>
                <c:pt idx="19">
                  <c:v>5296150.01</c:v>
                </c:pt>
                <c:pt idx="20">
                  <c:v>5397593.7600000007</c:v>
                </c:pt>
                <c:pt idx="21">
                  <c:v>5497356.2600000007</c:v>
                </c:pt>
                <c:pt idx="22">
                  <c:v>5602543.7600000007</c:v>
                </c:pt>
                <c:pt idx="23">
                  <c:v>5707193.7600000007</c:v>
                </c:pt>
                <c:pt idx="24">
                  <c:v>5815343.7600000007</c:v>
                </c:pt>
                <c:pt idx="25">
                  <c:v>5925893.7600000007</c:v>
                </c:pt>
                <c:pt idx="26">
                  <c:v>6049006.2600000007</c:v>
                </c:pt>
                <c:pt idx="27">
                  <c:v>6160131.2600000007</c:v>
                </c:pt>
                <c:pt idx="28">
                  <c:v>6278381.2600000007</c:v>
                </c:pt>
                <c:pt idx="29">
                  <c:v>6394125.0100000007</c:v>
                </c:pt>
                <c:pt idx="30">
                  <c:v>6510978.1299999999</c:v>
                </c:pt>
                <c:pt idx="31">
                  <c:v>6635793.75</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1"/>
          <c:order val="1"/>
          <c:tx>
            <c:strRef>
              <c:f>Sheet1!$D$3</c:f>
              <c:strCache>
                <c:ptCount val="1"/>
                <c:pt idx="0">
                  <c:v>Series B</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Sheet1!$D$4:$D$60</c:f>
              <c:numCache>
                <c:formatCode>#,##0_);\(#,##0\)</c:formatCode>
                <c:ptCount val="57"/>
                <c:pt idx="0">
                  <c:v>0</c:v>
                </c:pt>
                <c:pt idx="1">
                  <c:v>0</c:v>
                </c:pt>
                <c:pt idx="2">
                  <c:v>4633342</c:v>
                </c:pt>
                <c:pt idx="3">
                  <c:v>6167600</c:v>
                </c:pt>
                <c:pt idx="4">
                  <c:v>6055100</c:v>
                </c:pt>
                <c:pt idx="5">
                  <c:v>5930100</c:v>
                </c:pt>
                <c:pt idx="6">
                  <c:v>4342600</c:v>
                </c:pt>
                <c:pt idx="7">
                  <c:v>3317600</c:v>
                </c:pt>
                <c:pt idx="8">
                  <c:v>3317600</c:v>
                </c:pt>
                <c:pt idx="9">
                  <c:v>3317600</c:v>
                </c:pt>
                <c:pt idx="10">
                  <c:v>3317600</c:v>
                </c:pt>
                <c:pt idx="11">
                  <c:v>3317600</c:v>
                </c:pt>
                <c:pt idx="12">
                  <c:v>3317600</c:v>
                </c:pt>
                <c:pt idx="13">
                  <c:v>3317600</c:v>
                </c:pt>
                <c:pt idx="14">
                  <c:v>3317600</c:v>
                </c:pt>
                <c:pt idx="15">
                  <c:v>3317600</c:v>
                </c:pt>
                <c:pt idx="16">
                  <c:v>3317600</c:v>
                </c:pt>
                <c:pt idx="17">
                  <c:v>3317600</c:v>
                </c:pt>
                <c:pt idx="18">
                  <c:v>5096975</c:v>
                </c:pt>
                <c:pt idx="19">
                  <c:v>5093475</c:v>
                </c:pt>
                <c:pt idx="20">
                  <c:v>5090350</c:v>
                </c:pt>
                <c:pt idx="21">
                  <c:v>5087350</c:v>
                </c:pt>
                <c:pt idx="22">
                  <c:v>5089100</c:v>
                </c:pt>
                <c:pt idx="23">
                  <c:v>5085350</c:v>
                </c:pt>
                <c:pt idx="24">
                  <c:v>5080975</c:v>
                </c:pt>
                <c:pt idx="25">
                  <c:v>5080600</c:v>
                </c:pt>
                <c:pt idx="26">
                  <c:v>5073975</c:v>
                </c:pt>
                <c:pt idx="27">
                  <c:v>5070850</c:v>
                </c:pt>
                <c:pt idx="28">
                  <c:v>5070725</c:v>
                </c:pt>
                <c:pt idx="29">
                  <c:v>5063350</c:v>
                </c:pt>
                <c:pt idx="30">
                  <c:v>5058475</c:v>
                </c:pt>
                <c:pt idx="31">
                  <c:v>5055600</c:v>
                </c:pt>
                <c:pt idx="32">
                  <c:v>5072300</c:v>
                </c:pt>
                <c:pt idx="33">
                  <c:v>5069800</c:v>
                </c:pt>
                <c:pt idx="34">
                  <c:v>5066400</c:v>
                </c:pt>
                <c:pt idx="35">
                  <c:v>5061900</c:v>
                </c:pt>
                <c:pt idx="36">
                  <c:v>5056100</c:v>
                </c:pt>
                <c:pt idx="37">
                  <c:v>5053700</c:v>
                </c:pt>
                <c:pt idx="38">
                  <c:v>5049400</c:v>
                </c:pt>
                <c:pt idx="39">
                  <c:v>5047900</c:v>
                </c:pt>
                <c:pt idx="40">
                  <c:v>5043900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2"/>
          <c:order val="2"/>
          <c:tx>
            <c:strRef>
              <c:f>Sheet1!$E$3</c:f>
              <c:strCache>
                <c:ptCount val="1"/>
                <c:pt idx="0">
                  <c:v>Series C</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Sheet1!$E$4:$E$60</c:f>
              <c:numCache>
                <c:formatCode>#,##0_);\(#,##0\)</c:formatCode>
                <c:ptCount val="57"/>
                <c:pt idx="0">
                  <c:v>0</c:v>
                </c:pt>
                <c:pt idx="1">
                  <c:v>0</c:v>
                </c:pt>
                <c:pt idx="2">
                  <c:v>878854.16999999969</c:v>
                </c:pt>
                <c:pt idx="3">
                  <c:v>1787500</c:v>
                </c:pt>
                <c:pt idx="4">
                  <c:v>1787500</c:v>
                </c:pt>
                <c:pt idx="5">
                  <c:v>1787500</c:v>
                </c:pt>
                <c:pt idx="6">
                  <c:v>1787500</c:v>
                </c:pt>
                <c:pt idx="7">
                  <c:v>2854583.3299999987</c:v>
                </c:pt>
                <c:pt idx="8">
                  <c:v>3900000</c:v>
                </c:pt>
                <c:pt idx="9">
                  <c:v>3900000</c:v>
                </c:pt>
                <c:pt idx="10">
                  <c:v>3900000</c:v>
                </c:pt>
                <c:pt idx="11">
                  <c:v>3900000</c:v>
                </c:pt>
                <c:pt idx="12">
                  <c:v>3900000</c:v>
                </c:pt>
                <c:pt idx="13">
                  <c:v>3900000</c:v>
                </c:pt>
                <c:pt idx="14">
                  <c:v>3900000</c:v>
                </c:pt>
                <c:pt idx="15">
                  <c:v>4792400</c:v>
                </c:pt>
                <c:pt idx="16">
                  <c:v>4790550</c:v>
                </c:pt>
                <c:pt idx="17">
                  <c:v>4795100</c:v>
                </c:pt>
                <c:pt idx="18">
                  <c:v>4790900</c:v>
                </c:pt>
                <c:pt idx="19">
                  <c:v>4792800</c:v>
                </c:pt>
                <c:pt idx="20">
                  <c:v>4795350</c:v>
                </c:pt>
                <c:pt idx="21">
                  <c:v>4793400</c:v>
                </c:pt>
                <c:pt idx="22">
                  <c:v>4791800</c:v>
                </c:pt>
                <c:pt idx="23">
                  <c:v>4795100</c:v>
                </c:pt>
                <c:pt idx="24">
                  <c:v>4793000</c:v>
                </c:pt>
                <c:pt idx="25">
                  <c:v>4795200</c:v>
                </c:pt>
                <c:pt idx="26">
                  <c:v>4791400</c:v>
                </c:pt>
                <c:pt idx="27">
                  <c:v>4791300</c:v>
                </c:pt>
                <c:pt idx="28">
                  <c:v>4794300</c:v>
                </c:pt>
                <c:pt idx="29">
                  <c:v>4794950</c:v>
                </c:pt>
                <c:pt idx="30">
                  <c:v>4792950</c:v>
                </c:pt>
                <c:pt idx="31">
                  <c:v>4792850</c:v>
                </c:pt>
                <c:pt idx="32">
                  <c:v>4794050</c:v>
                </c:pt>
                <c:pt idx="33">
                  <c:v>4791100</c:v>
                </c:pt>
                <c:pt idx="34">
                  <c:v>4793400</c:v>
                </c:pt>
                <c:pt idx="35">
                  <c:v>4790350</c:v>
                </c:pt>
                <c:pt idx="36">
                  <c:v>4791350</c:v>
                </c:pt>
                <c:pt idx="37">
                  <c:v>4790650</c:v>
                </c:pt>
                <c:pt idx="38">
                  <c:v>4792500</c:v>
                </c:pt>
                <c:pt idx="39">
                  <c:v>4791150</c:v>
                </c:pt>
                <c:pt idx="40">
                  <c:v>4790850</c:v>
                </c:pt>
                <c:pt idx="41">
                  <c:v>4790700</c:v>
                </c:pt>
                <c:pt idx="42">
                  <c:v>4794650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3"/>
          <c:order val="3"/>
          <c:tx>
            <c:strRef>
              <c:f>Sheet1!$F$3</c:f>
              <c:strCache>
                <c:ptCount val="1"/>
                <c:pt idx="0">
                  <c:v>Series D</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Sheet1!$F$4:$F$60</c:f>
              <c:numCache>
                <c:formatCode>#,##0_);\(#,##0\)</c:formatCode>
                <c:ptCount val="57"/>
                <c:pt idx="0">
                  <c:v>0</c:v>
                </c:pt>
                <c:pt idx="1">
                  <c:v>0</c:v>
                </c:pt>
                <c:pt idx="2">
                  <c:v>0</c:v>
                </c:pt>
                <c:pt idx="3">
                  <c:v>0</c:v>
                </c:pt>
                <c:pt idx="4">
                  <c:v>1438802.0949153043</c:v>
                </c:pt>
                <c:pt idx="5">
                  <c:v>2083054.9291119168</c:v>
                </c:pt>
                <c:pt idx="6">
                  <c:v>3773077.8766763941</c:v>
                </c:pt>
                <c:pt idx="7">
                  <c:v>3313368.412143447</c:v>
                </c:pt>
                <c:pt idx="8">
                  <c:v>2771290.56222919</c:v>
                </c:pt>
                <c:pt idx="9">
                  <c:v>2643742.9351183563</c:v>
                </c:pt>
                <c:pt idx="10">
                  <c:v>3450000</c:v>
                </c:pt>
                <c:pt idx="11">
                  <c:v>3450000</c:v>
                </c:pt>
                <c:pt idx="12">
                  <c:v>3450000</c:v>
                </c:pt>
                <c:pt idx="13">
                  <c:v>3450000</c:v>
                </c:pt>
                <c:pt idx="14">
                  <c:v>3450000</c:v>
                </c:pt>
                <c:pt idx="15">
                  <c:v>3450000</c:v>
                </c:pt>
                <c:pt idx="16">
                  <c:v>4309556.25</c:v>
                </c:pt>
                <c:pt idx="17">
                  <c:v>4312087.5</c:v>
                </c:pt>
                <c:pt idx="18">
                  <c:v>4311456.25</c:v>
                </c:pt>
                <c:pt idx="19">
                  <c:v>4312518.75</c:v>
                </c:pt>
                <c:pt idx="20">
                  <c:v>4310131.25</c:v>
                </c:pt>
                <c:pt idx="21">
                  <c:v>4309150</c:v>
                </c:pt>
                <c:pt idx="22">
                  <c:v>4314143.75</c:v>
                </c:pt>
                <c:pt idx="23">
                  <c:v>4309968.75</c:v>
                </c:pt>
                <c:pt idx="24">
                  <c:v>4311481.25</c:v>
                </c:pt>
                <c:pt idx="25">
                  <c:v>4313250</c:v>
                </c:pt>
                <c:pt idx="26">
                  <c:v>4310131.25</c:v>
                </c:pt>
                <c:pt idx="27">
                  <c:v>4311837.5</c:v>
                </c:pt>
                <c:pt idx="28">
                  <c:v>4312937.5</c:v>
                </c:pt>
                <c:pt idx="29">
                  <c:v>4313143.75</c:v>
                </c:pt>
                <c:pt idx="30">
                  <c:v>4312168.75</c:v>
                </c:pt>
                <c:pt idx="31">
                  <c:v>4309725</c:v>
                </c:pt>
                <c:pt idx="32">
                  <c:v>4310381.25</c:v>
                </c:pt>
                <c:pt idx="33">
                  <c:v>4313562.5</c:v>
                </c:pt>
                <c:pt idx="34">
                  <c:v>4313837.5</c:v>
                </c:pt>
                <c:pt idx="35">
                  <c:v>4310918.75</c:v>
                </c:pt>
                <c:pt idx="36">
                  <c:v>4309375</c:v>
                </c:pt>
                <c:pt idx="37">
                  <c:v>4313487.5</c:v>
                </c:pt>
                <c:pt idx="38">
                  <c:v>4312681.25</c:v>
                </c:pt>
                <c:pt idx="39">
                  <c:v>4311525</c:v>
                </c:pt>
                <c:pt idx="40">
                  <c:v>4309443.75</c:v>
                </c:pt>
                <c:pt idx="41">
                  <c:v>4310718.75</c:v>
                </c:pt>
                <c:pt idx="42">
                  <c:v>4309631.25</c:v>
                </c:pt>
                <c:pt idx="43">
                  <c:v>4310462.5</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4"/>
          <c:order val="4"/>
          <c:tx>
            <c:strRef>
              <c:f>Sheet1!$G$3</c:f>
              <c:strCache>
                <c:ptCount val="1"/>
                <c:pt idx="0">
                  <c:v>Series E</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Sheet1!$G$4:$G$60</c:f>
              <c:numCache>
                <c:formatCode>#,##0_);\(#,##0\)</c:formatCode>
                <c:ptCount val="57"/>
                <c:pt idx="0">
                  <c:v>0</c:v>
                </c:pt>
                <c:pt idx="1">
                  <c:v>0</c:v>
                </c:pt>
                <c:pt idx="2">
                  <c:v>0</c:v>
                </c:pt>
                <c:pt idx="3">
                  <c:v>0</c:v>
                </c:pt>
                <c:pt idx="4">
                  <c:v>0</c:v>
                </c:pt>
                <c:pt idx="5">
                  <c:v>0</c:v>
                </c:pt>
                <c:pt idx="6">
                  <c:v>437500</c:v>
                </c:pt>
                <c:pt idx="7">
                  <c:v>900000</c:v>
                </c:pt>
                <c:pt idx="8">
                  <c:v>900000</c:v>
                </c:pt>
                <c:pt idx="9">
                  <c:v>1550000</c:v>
                </c:pt>
                <c:pt idx="10">
                  <c:v>900000</c:v>
                </c:pt>
                <c:pt idx="11">
                  <c:v>1842708.33</c:v>
                </c:pt>
                <c:pt idx="12">
                  <c:v>1875000</c:v>
                </c:pt>
                <c:pt idx="13">
                  <c:v>2575000</c:v>
                </c:pt>
                <c:pt idx="14">
                  <c:v>3275000</c:v>
                </c:pt>
                <c:pt idx="15">
                  <c:v>2875000</c:v>
                </c:pt>
                <c:pt idx="16">
                  <c:v>2689843.75</c:v>
                </c:pt>
                <c:pt idx="17">
                  <c:v>3488906.25</c:v>
                </c:pt>
                <c:pt idx="18">
                  <c:v>2191562.5</c:v>
                </c:pt>
                <c:pt idx="19">
                  <c:v>3087812.5</c:v>
                </c:pt>
                <c:pt idx="20">
                  <c:v>3892500</c:v>
                </c:pt>
                <c:pt idx="21">
                  <c:v>4790468.75</c:v>
                </c:pt>
                <c:pt idx="22">
                  <c:v>5691718.75</c:v>
                </c:pt>
                <c:pt idx="23">
                  <c:v>6691093.75</c:v>
                </c:pt>
                <c:pt idx="24">
                  <c:v>7688593.75</c:v>
                </c:pt>
                <c:pt idx="25">
                  <c:v>8689062.5</c:v>
                </c:pt>
                <c:pt idx="26">
                  <c:v>9792187.5</c:v>
                </c:pt>
                <c:pt idx="27">
                  <c:v>10887968.75</c:v>
                </c:pt>
                <c:pt idx="28">
                  <c:v>12091250</c:v>
                </c:pt>
                <c:pt idx="29">
                  <c:v>13291718.75</c:v>
                </c:pt>
                <c:pt idx="30">
                  <c:v>14589375</c:v>
                </c:pt>
                <c:pt idx="31">
                  <c:v>15889062.5</c:v>
                </c:pt>
                <c:pt idx="32">
                  <c:v>2190468.75</c:v>
                </c:pt>
                <c:pt idx="33">
                  <c:v>2188437.5</c:v>
                </c:pt>
                <c:pt idx="34">
                  <c:v>2192656.25</c:v>
                </c:pt>
                <c:pt idx="35">
                  <c:v>2192812.5</c:v>
                </c:pt>
                <c:pt idx="36">
                  <c:v>2188906.25</c:v>
                </c:pt>
                <c:pt idx="37">
                  <c:v>2190625</c:v>
                </c:pt>
                <c:pt idx="38">
                  <c:v>2192500</c:v>
                </c:pt>
                <c:pt idx="39">
                  <c:v>2189375</c:v>
                </c:pt>
                <c:pt idx="40">
                  <c:v>2190937.5</c:v>
                </c:pt>
                <c:pt idx="41">
                  <c:v>2191718.75</c:v>
                </c:pt>
                <c:pt idx="42">
                  <c:v>2191406.25</c:v>
                </c:pt>
                <c:pt idx="43">
                  <c:v>2189687.5</c:v>
                </c:pt>
                <c:pt idx="44">
                  <c:v>2191093.75</c:v>
                </c:pt>
                <c:pt idx="45">
                  <c:v>2190156.25</c:v>
                </c:pt>
                <c:pt idx="46">
                  <c:v>2191406.25</c:v>
                </c:pt>
                <c:pt idx="47">
                  <c:v>0</c:v>
                </c:pt>
                <c:pt idx="48">
                  <c:v>0</c:v>
                </c:pt>
                <c:pt idx="49">
                  <c:v>0</c:v>
                </c:pt>
                <c:pt idx="50">
                  <c:v>0</c:v>
                </c:pt>
                <c:pt idx="51">
                  <c:v>0</c:v>
                </c:pt>
                <c:pt idx="52">
                  <c:v>0</c:v>
                </c:pt>
                <c:pt idx="53">
                  <c:v>0</c:v>
                </c:pt>
                <c:pt idx="54">
                  <c:v>0</c:v>
                </c:pt>
                <c:pt idx="55">
                  <c:v>0</c:v>
                </c:pt>
                <c:pt idx="56">
                  <c:v>0</c:v>
                </c:pt>
              </c:numCache>
            </c:numRef>
          </c:val>
        </c:ser>
        <c:ser>
          <c:idx val="5"/>
          <c:order val="5"/>
          <c:tx>
            <c:strRef>
              <c:f>Sheet1!$H$3</c:f>
              <c:strCache>
                <c:ptCount val="1"/>
                <c:pt idx="0">
                  <c:v>Series F</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Sheet1!$H$4:$H$60</c:f>
              <c:numCache>
                <c:formatCode>#,##0_);\(#,##0\)</c:formatCode>
                <c:ptCount val="5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241050</c:v>
                </c:pt>
                <c:pt idx="32">
                  <c:v>622750</c:v>
                </c:pt>
                <c:pt idx="33">
                  <c:v>618900</c:v>
                </c:pt>
                <c:pt idx="34">
                  <c:v>619600</c:v>
                </c:pt>
                <c:pt idx="35">
                  <c:v>619700</c:v>
                </c:pt>
                <c:pt idx="36">
                  <c:v>619200</c:v>
                </c:pt>
                <c:pt idx="37">
                  <c:v>622950</c:v>
                </c:pt>
                <c:pt idx="38">
                  <c:v>620950</c:v>
                </c:pt>
                <c:pt idx="39">
                  <c:v>618350</c:v>
                </c:pt>
                <c:pt idx="40">
                  <c:v>620000</c:v>
                </c:pt>
                <c:pt idx="41">
                  <c:v>620750</c:v>
                </c:pt>
                <c:pt idx="42">
                  <c:v>620600</c:v>
                </c:pt>
                <c:pt idx="43">
                  <c:v>619550</c:v>
                </c:pt>
                <c:pt idx="44">
                  <c:v>622450</c:v>
                </c:pt>
                <c:pt idx="45">
                  <c:v>619300</c:v>
                </c:pt>
                <c:pt idx="46">
                  <c:v>620100</c:v>
                </c:pt>
                <c:pt idx="47">
                  <c:v>619700</c:v>
                </c:pt>
                <c:pt idx="48">
                  <c:v>622950</c:v>
                </c:pt>
                <c:pt idx="49">
                  <c:v>619850</c:v>
                </c:pt>
                <c:pt idx="50">
                  <c:v>620400</c:v>
                </c:pt>
                <c:pt idx="51">
                  <c:v>619450</c:v>
                </c:pt>
                <c:pt idx="52">
                  <c:v>621850</c:v>
                </c:pt>
                <c:pt idx="53">
                  <c:v>622450</c:v>
                </c:pt>
                <c:pt idx="54">
                  <c:v>621250</c:v>
                </c:pt>
                <c:pt idx="55">
                  <c:v>618250</c:v>
                </c:pt>
                <c:pt idx="56">
                  <c:v>623150</c:v>
                </c:pt>
              </c:numCache>
            </c:numRef>
          </c:val>
        </c:ser>
        <c:ser>
          <c:idx val="6"/>
          <c:order val="6"/>
          <c:tx>
            <c:strRef>
              <c:f>Sheet1!$I$3</c:f>
              <c:strCache>
                <c:ptCount val="1"/>
                <c:pt idx="0">
                  <c:v>Series F</c:v>
                </c:pt>
              </c:strCache>
            </c:strRef>
          </c:tx>
          <c:spPr>
            <a:solidFill>
              <a:srgbClr val="FF0000"/>
            </a:solidFill>
          </c:spPr>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Sheet1!$I$4:$I$60</c:f>
              <c:numCache>
                <c:formatCode>#,##0_);\(#,##0\)</c:formatCode>
                <c:ptCount val="5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dLbls>
          <c:showLegendKey val="0"/>
          <c:showVal val="0"/>
          <c:showCatName val="0"/>
          <c:showSerName val="0"/>
          <c:showPercent val="0"/>
          <c:showBubbleSize val="0"/>
        </c:dLbls>
        <c:gapWidth val="150"/>
        <c:overlap val="100"/>
        <c:axId val="110616960"/>
        <c:axId val="110618496"/>
      </c:barChart>
      <c:lineChart>
        <c:grouping val="standard"/>
        <c:varyColors val="0"/>
        <c:ser>
          <c:idx val="7"/>
          <c:order val="7"/>
          <c:tx>
            <c:strRef>
              <c:f>Sheet1!$J$3</c:f>
              <c:strCache>
                <c:ptCount val="1"/>
                <c:pt idx="0">
                  <c:v>Tax Revenue @ $48</c:v>
                </c:pt>
              </c:strCache>
            </c:strRef>
          </c:tx>
          <c:spPr>
            <a:ln>
              <a:solidFill>
                <a:schemeClr val="tx1"/>
              </a:solidFill>
            </a:ln>
          </c:spPr>
          <c:marker>
            <c:symbol val="none"/>
          </c:marker>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Sheet1!$J$4:$J$60</c:f>
              <c:numCache>
                <c:formatCode>_("$"* #,##0_);_("$"* \(#,##0\);_("$"* "-"??_);_(@_)</c:formatCode>
                <c:ptCount val="57"/>
                <c:pt idx="0">
                  <c:v>11096487.471883196</c:v>
                </c:pt>
                <c:pt idx="1">
                  <c:v>11540346.970758514</c:v>
                </c:pt>
                <c:pt idx="2">
                  <c:v>12001960.849588851</c:v>
                </c:pt>
                <c:pt idx="3">
                  <c:v>12482039.283572407</c:v>
                </c:pt>
                <c:pt idx="4">
                  <c:v>12981320.85491531</c:v>
                </c:pt>
                <c:pt idx="5">
                  <c:v>13500573.689111913</c:v>
                </c:pt>
                <c:pt idx="6">
                  <c:v>14040596.63667639</c:v>
                </c:pt>
                <c:pt idx="7">
                  <c:v>14602220.502143456</c:v>
                </c:pt>
                <c:pt idx="8">
                  <c:v>15186309.32222919</c:v>
                </c:pt>
                <c:pt idx="9">
                  <c:v>15793761.695118358</c:v>
                </c:pt>
                <c:pt idx="10">
                  <c:v>16425512.162923094</c:v>
                </c:pt>
                <c:pt idx="11">
                  <c:v>17082532.649440017</c:v>
                </c:pt>
                <c:pt idx="12">
                  <c:v>17765833.955417607</c:v>
                </c:pt>
                <c:pt idx="13">
                  <c:v>18476467.313634325</c:v>
                </c:pt>
                <c:pt idx="14">
                  <c:v>19215526.006179698</c:v>
                </c:pt>
                <c:pt idx="15">
                  <c:v>19984147.046426889</c:v>
                </c:pt>
                <c:pt idx="16">
                  <c:v>20783512.928283963</c:v>
                </c:pt>
                <c:pt idx="17">
                  <c:v>21614853.445415311</c:v>
                </c:pt>
                <c:pt idx="18">
                  <c:v>22479447.58323193</c:v>
                </c:pt>
                <c:pt idx="19">
                  <c:v>23378625.486561216</c:v>
                </c:pt>
                <c:pt idx="20">
                  <c:v>24313770.506023668</c:v>
                </c:pt>
                <c:pt idx="21">
                  <c:v>25286321.32626462</c:v>
                </c:pt>
                <c:pt idx="22">
                  <c:v>26297774.179315198</c:v>
                </c:pt>
                <c:pt idx="23">
                  <c:v>27349685.146487817</c:v>
                </c:pt>
                <c:pt idx="24">
                  <c:v>28443672.552347321</c:v>
                </c:pt>
                <c:pt idx="25">
                  <c:v>29581419.454441212</c:v>
                </c:pt>
                <c:pt idx="26">
                  <c:v>30764676.232618853</c:v>
                </c:pt>
                <c:pt idx="27">
                  <c:v>31995263.281923607</c:v>
                </c:pt>
                <c:pt idx="28">
                  <c:v>33275073.813200567</c:v>
                </c:pt>
                <c:pt idx="29">
                  <c:v>34606076.765728593</c:v>
                </c:pt>
                <c:pt idx="30">
                  <c:v>35990319.836357735</c:v>
                </c:pt>
                <c:pt idx="31">
                  <c:v>37429932.629812047</c:v>
                </c:pt>
                <c:pt idx="32">
                  <c:v>38927129.935004532</c:v>
                </c:pt>
                <c:pt idx="33">
                  <c:v>40484215.132404707</c:v>
                </c:pt>
                <c:pt idx="34">
                  <c:v>42103583.737700894</c:v>
                </c:pt>
                <c:pt idx="35">
                  <c:v>43787727.087208942</c:v>
                </c:pt>
                <c:pt idx="36">
                  <c:v>45539236.170697317</c:v>
                </c:pt>
                <c:pt idx="37">
                  <c:v>47360805.617525168</c:v>
                </c:pt>
                <c:pt idx="38">
                  <c:v>49255237.842226148</c:v>
                </c:pt>
                <c:pt idx="39">
                  <c:v>51225447.355915226</c:v>
                </c:pt>
                <c:pt idx="40">
                  <c:v>53274465.250151858</c:v>
                </c:pt>
                <c:pt idx="41">
                  <c:v>55405443.860157959</c:v>
                </c:pt>
                <c:pt idx="42">
                  <c:v>57621661.614564262</c:v>
                </c:pt>
                <c:pt idx="43">
                  <c:v>59926528.079146817</c:v>
                </c:pt>
                <c:pt idx="44">
                  <c:v>62323589.202312686</c:v>
                </c:pt>
                <c:pt idx="45">
                  <c:v>64816532.770405203</c:v>
                </c:pt>
                <c:pt idx="46">
                  <c:v>67409194.081221417</c:v>
                </c:pt>
                <c:pt idx="47">
                  <c:v>70105561.844470277</c:v>
                </c:pt>
                <c:pt idx="48">
                  <c:v>72909784.318249092</c:v>
                </c:pt>
                <c:pt idx="49">
                  <c:v>75826175.690979064</c:v>
                </c:pt>
                <c:pt idx="50">
                  <c:v>78859222.718618229</c:v>
                </c:pt>
                <c:pt idx="51">
                  <c:v>82013591.627362907</c:v>
                </c:pt>
                <c:pt idx="52">
                  <c:v>85294135.292457521</c:v>
                </c:pt>
                <c:pt idx="53">
                  <c:v>88705900.704155788</c:v>
                </c:pt>
                <c:pt idx="54">
                  <c:v>92254136.732322022</c:v>
                </c:pt>
                <c:pt idx="55">
                  <c:v>95944302.201614872</c:v>
                </c:pt>
                <c:pt idx="56">
                  <c:v>99782074.289679527</c:v>
                </c:pt>
              </c:numCache>
            </c:numRef>
          </c:val>
          <c:smooth val="0"/>
        </c:ser>
        <c:dLbls>
          <c:showLegendKey val="0"/>
          <c:showVal val="0"/>
          <c:showCatName val="0"/>
          <c:showSerName val="0"/>
          <c:showPercent val="0"/>
          <c:showBubbleSize val="0"/>
        </c:dLbls>
        <c:marker val="1"/>
        <c:smooth val="0"/>
        <c:axId val="110616960"/>
        <c:axId val="110618496"/>
      </c:lineChart>
      <c:catAx>
        <c:axId val="110616960"/>
        <c:scaling>
          <c:orientation val="minMax"/>
        </c:scaling>
        <c:delete val="0"/>
        <c:axPos val="b"/>
        <c:numFmt formatCode="General" sourceLinked="1"/>
        <c:majorTickMark val="out"/>
        <c:minorTickMark val="none"/>
        <c:tickLblPos val="nextTo"/>
        <c:txPr>
          <a:bodyPr rot="-5400000" vert="horz"/>
          <a:lstStyle/>
          <a:p>
            <a:pPr>
              <a:defRPr b="1"/>
            </a:pPr>
            <a:endParaRPr lang="en-US"/>
          </a:p>
        </c:txPr>
        <c:crossAx val="110618496"/>
        <c:crosses val="autoZero"/>
        <c:auto val="1"/>
        <c:lblAlgn val="ctr"/>
        <c:lblOffset val="100"/>
        <c:noMultiLvlLbl val="0"/>
      </c:catAx>
      <c:valAx>
        <c:axId val="110618496"/>
        <c:scaling>
          <c:orientation val="minMax"/>
          <c:max val="40000000"/>
        </c:scaling>
        <c:delete val="0"/>
        <c:axPos val="l"/>
        <c:majorGridlines/>
        <c:numFmt formatCode="#,##0_);\(#,##0\)" sourceLinked="1"/>
        <c:majorTickMark val="out"/>
        <c:minorTickMark val="none"/>
        <c:tickLblPos val="nextTo"/>
        <c:txPr>
          <a:bodyPr/>
          <a:lstStyle/>
          <a:p>
            <a:pPr>
              <a:defRPr b="1"/>
            </a:pPr>
            <a:endParaRPr lang="en-US"/>
          </a:p>
        </c:txPr>
        <c:crossAx val="110616960"/>
        <c:crosses val="autoZero"/>
        <c:crossBetween val="between"/>
      </c:valAx>
      <c:spPr>
        <a:solidFill>
          <a:schemeClr val="accent1"/>
        </a:solidFill>
      </c:spPr>
    </c:plotArea>
    <c:legend>
      <c:legendPos val="b"/>
      <c:legendEntry>
        <c:idx val="6"/>
        <c:delete val="1"/>
      </c:legendEntry>
      <c:overlay val="0"/>
    </c:legend>
    <c:plotVisOnly val="1"/>
    <c:dispBlanksAs val="gap"/>
    <c:showDLblsOverMax val="0"/>
  </c:chart>
  <c:txPr>
    <a:bodyPr/>
    <a:lstStyle/>
    <a:p>
      <a:pPr>
        <a:defRPr>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1"/>
          <c:order val="1"/>
          <c:tx>
            <c:strRef>
              <c:f>Sheet1!$C$1</c:f>
              <c:strCache>
                <c:ptCount val="1"/>
                <c:pt idx="0">
                  <c:v>Series A</c:v>
                </c:pt>
              </c:strCache>
            </c:strRef>
          </c:tx>
          <c:spPr>
            <a:solidFill>
              <a:schemeClr val="tx1">
                <a:lumMod val="75000"/>
                <a:lumOff val="25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Sheet1!$C$2:$C$64</c:f>
              <c:numCache>
                <c:formatCode>#,##0_);\(#,##0\)</c:formatCode>
                <c:ptCount val="63"/>
                <c:pt idx="0">
                  <c:v>3460900</c:v>
                </c:pt>
                <c:pt idx="1">
                  <c:v>3460900</c:v>
                </c:pt>
                <c:pt idx="2">
                  <c:v>3460900</c:v>
                </c:pt>
                <c:pt idx="3">
                  <c:v>3460900</c:v>
                </c:pt>
                <c:pt idx="4">
                  <c:v>3460900</c:v>
                </c:pt>
                <c:pt idx="5">
                  <c:v>3460900</c:v>
                </c:pt>
                <c:pt idx="6">
                  <c:v>3699775</c:v>
                </c:pt>
                <c:pt idx="7">
                  <c:v>3687525</c:v>
                </c:pt>
                <c:pt idx="8">
                  <c:v>3787400</c:v>
                </c:pt>
                <c:pt idx="9">
                  <c:v>3779150</c:v>
                </c:pt>
                <c:pt idx="10">
                  <c:v>3775275</c:v>
                </c:pt>
                <c:pt idx="11">
                  <c:v>3880131.25</c:v>
                </c:pt>
                <c:pt idx="12">
                  <c:v>3883243.75</c:v>
                </c:pt>
                <c:pt idx="13">
                  <c:v>3992218.75</c:v>
                </c:pt>
                <c:pt idx="14">
                  <c:v>3989187.5</c:v>
                </c:pt>
                <c:pt idx="15">
                  <c:v>3996256.25</c:v>
                </c:pt>
                <c:pt idx="16">
                  <c:v>4108075</c:v>
                </c:pt>
                <c:pt idx="17">
                  <c:v>6699687.5</c:v>
                </c:pt>
                <c:pt idx="18">
                  <c:v>6826631.25</c:v>
                </c:pt>
                <c:pt idx="19">
                  <c:v>6955987.5</c:v>
                </c:pt>
                <c:pt idx="20">
                  <c:v>7086706.25</c:v>
                </c:pt>
                <c:pt idx="21">
                  <c:v>7222606.25</c:v>
                </c:pt>
                <c:pt idx="22">
                  <c:v>7359400</c:v>
                </c:pt>
                <c:pt idx="23">
                  <c:v>7496187.5</c:v>
                </c:pt>
                <c:pt idx="24">
                  <c:v>7639918.75</c:v>
                </c:pt>
                <c:pt idx="25">
                  <c:v>7784162.5</c:v>
                </c:pt>
                <c:pt idx="26">
                  <c:v>7927618.75</c:v>
                </c:pt>
                <c:pt idx="27">
                  <c:v>8073868.75</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2"/>
          <c:order val="2"/>
          <c:tx>
            <c:strRef>
              <c:f>Sheet1!$D$1</c:f>
              <c:strCache>
                <c:ptCount val="1"/>
                <c:pt idx="0">
                  <c:v>Series A-1</c:v>
                </c:pt>
              </c:strCache>
            </c:strRef>
          </c:tx>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Sheet1!$D$2:$D$64</c:f>
              <c:numCache>
                <c:formatCode>#,##0_);\(#,##0\)</c:formatCode>
                <c:ptCount val="63"/>
                <c:pt idx="0">
                  <c:v>1015639.2</c:v>
                </c:pt>
                <c:pt idx="1">
                  <c:v>1015639.2</c:v>
                </c:pt>
                <c:pt idx="2">
                  <c:v>1015639.2</c:v>
                </c:pt>
                <c:pt idx="3">
                  <c:v>1015639.2</c:v>
                </c:pt>
                <c:pt idx="4">
                  <c:v>1015639.2</c:v>
                </c:pt>
                <c:pt idx="5">
                  <c:v>1015639.2</c:v>
                </c:pt>
                <c:pt idx="6">
                  <c:v>1015639.2</c:v>
                </c:pt>
                <c:pt idx="7">
                  <c:v>1015639.2</c:v>
                </c:pt>
                <c:pt idx="8">
                  <c:v>1015639.2</c:v>
                </c:pt>
                <c:pt idx="9">
                  <c:v>1015639.2</c:v>
                </c:pt>
                <c:pt idx="10">
                  <c:v>1015639.2</c:v>
                </c:pt>
                <c:pt idx="11">
                  <c:v>1015639.2</c:v>
                </c:pt>
                <c:pt idx="12">
                  <c:v>1015639.2</c:v>
                </c:pt>
                <c:pt idx="13">
                  <c:v>1015639.2</c:v>
                </c:pt>
                <c:pt idx="14">
                  <c:v>1015639.2</c:v>
                </c:pt>
                <c:pt idx="15">
                  <c:v>1015639.2</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3"/>
          <c:order val="3"/>
          <c:tx>
            <c:strRef>
              <c:f>Sheet1!$E$1</c:f>
              <c:strCache>
                <c:ptCount val="1"/>
                <c:pt idx="0">
                  <c:v>Series B</c:v>
                </c:pt>
              </c:strCache>
            </c:strRef>
          </c:tx>
          <c:spPr>
            <a:solidFill>
              <a:schemeClr val="accent2">
                <a:lumMod val="75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Sheet1!$E$2:$E$64</c:f>
              <c:numCache>
                <c:formatCode>#,##0_);\(#,##0\)</c:formatCode>
                <c:ptCount val="63"/>
                <c:pt idx="0">
                  <c:v>5319881.26</c:v>
                </c:pt>
                <c:pt idx="1">
                  <c:v>5704881.2600000007</c:v>
                </c:pt>
                <c:pt idx="2">
                  <c:v>2188381.2599999998</c:v>
                </c:pt>
                <c:pt idx="3">
                  <c:v>2189881.2599999998</c:v>
                </c:pt>
                <c:pt idx="4">
                  <c:v>1577881.26</c:v>
                </c:pt>
                <c:pt idx="5">
                  <c:v>1577881.26</c:v>
                </c:pt>
                <c:pt idx="6">
                  <c:v>1577881.26</c:v>
                </c:pt>
                <c:pt idx="7">
                  <c:v>1577881.26</c:v>
                </c:pt>
                <c:pt idx="8">
                  <c:v>1577881.26</c:v>
                </c:pt>
                <c:pt idx="9">
                  <c:v>1577881.26</c:v>
                </c:pt>
                <c:pt idx="10">
                  <c:v>1577881.26</c:v>
                </c:pt>
                <c:pt idx="11">
                  <c:v>1577881.26</c:v>
                </c:pt>
                <c:pt idx="12">
                  <c:v>1999818.76</c:v>
                </c:pt>
                <c:pt idx="13">
                  <c:v>2037056.26</c:v>
                </c:pt>
                <c:pt idx="14">
                  <c:v>2081012.51</c:v>
                </c:pt>
                <c:pt idx="15">
                  <c:v>2121600.0099999998</c:v>
                </c:pt>
                <c:pt idx="16">
                  <c:v>2158656.2599999998</c:v>
                </c:pt>
                <c:pt idx="17">
                  <c:v>2035618.76</c:v>
                </c:pt>
                <c:pt idx="18">
                  <c:v>2072506.26</c:v>
                </c:pt>
                <c:pt idx="19">
                  <c:v>2115790.63</c:v>
                </c:pt>
                <c:pt idx="20">
                  <c:v>2152025</c:v>
                </c:pt>
                <c:pt idx="21">
                  <c:v>2195550</c:v>
                </c:pt>
                <c:pt idx="22">
                  <c:v>2238987.5</c:v>
                </c:pt>
                <c:pt idx="23">
                  <c:v>2282062.5</c:v>
                </c:pt>
                <c:pt idx="24">
                  <c:v>2324500</c:v>
                </c:pt>
                <c:pt idx="25">
                  <c:v>2370887.5</c:v>
                </c:pt>
                <c:pt idx="26">
                  <c:v>2263375</c:v>
                </c:pt>
                <c:pt idx="27">
                  <c:v>2307375</c:v>
                </c:pt>
                <c:pt idx="28">
                  <c:v>4520125</c:v>
                </c:pt>
                <c:pt idx="29">
                  <c:v>4607375</c:v>
                </c:pt>
                <c:pt idx="30">
                  <c:v>5213859.38</c:v>
                </c:pt>
                <c:pt idx="31">
                  <c:v>5307609.38</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4"/>
          <c:order val="4"/>
          <c:tx>
            <c:strRef>
              <c:f>Sheet1!$F$1</c:f>
              <c:strCache>
                <c:ptCount val="1"/>
                <c:pt idx="0">
                  <c:v>Series C</c:v>
                </c:pt>
              </c:strCache>
            </c:strRef>
          </c:tx>
          <c:spPr>
            <a:solidFill>
              <a:srgbClr val="FFC000"/>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Sheet1!$F$2:$F$64</c:f>
              <c:numCache>
                <c:formatCode>#,##0_);\(#,##0\)</c:formatCode>
                <c:ptCount val="63"/>
                <c:pt idx="0">
                  <c:v>0</c:v>
                </c:pt>
                <c:pt idx="1">
                  <c:v>0</c:v>
                </c:pt>
                <c:pt idx="2">
                  <c:v>990944.3600000001</c:v>
                </c:pt>
                <c:pt idx="3">
                  <c:v>2728425</c:v>
                </c:pt>
                <c:pt idx="4">
                  <c:v>2725800</c:v>
                </c:pt>
                <c:pt idx="5">
                  <c:v>2725000</c:v>
                </c:pt>
                <c:pt idx="6">
                  <c:v>2723400</c:v>
                </c:pt>
                <c:pt idx="7">
                  <c:v>2721000</c:v>
                </c:pt>
                <c:pt idx="8">
                  <c:v>2719725</c:v>
                </c:pt>
                <c:pt idx="9">
                  <c:v>2719225</c:v>
                </c:pt>
                <c:pt idx="10">
                  <c:v>2717225</c:v>
                </c:pt>
                <c:pt idx="11">
                  <c:v>2718600</c:v>
                </c:pt>
                <c:pt idx="12">
                  <c:v>2718225</c:v>
                </c:pt>
                <c:pt idx="13">
                  <c:v>2716100</c:v>
                </c:pt>
                <c:pt idx="14">
                  <c:v>2717100</c:v>
                </c:pt>
                <c:pt idx="15">
                  <c:v>2716100</c:v>
                </c:pt>
                <c:pt idx="16">
                  <c:v>2713100</c:v>
                </c:pt>
                <c:pt idx="17">
                  <c:v>2712975</c:v>
                </c:pt>
                <c:pt idx="18">
                  <c:v>2710600</c:v>
                </c:pt>
                <c:pt idx="19">
                  <c:v>2710850</c:v>
                </c:pt>
                <c:pt idx="20">
                  <c:v>2708600</c:v>
                </c:pt>
                <c:pt idx="21">
                  <c:v>2708725</c:v>
                </c:pt>
                <c:pt idx="22">
                  <c:v>2706100</c:v>
                </c:pt>
                <c:pt idx="23">
                  <c:v>2705600</c:v>
                </c:pt>
                <c:pt idx="24">
                  <c:v>2702100</c:v>
                </c:pt>
                <c:pt idx="25">
                  <c:v>2700475</c:v>
                </c:pt>
                <c:pt idx="26">
                  <c:v>2700475</c:v>
                </c:pt>
                <c:pt idx="27">
                  <c:v>2696975</c:v>
                </c:pt>
                <c:pt idx="28">
                  <c:v>2694850</c:v>
                </c:pt>
                <c:pt idx="29">
                  <c:v>2693850</c:v>
                </c:pt>
                <c:pt idx="30">
                  <c:v>2693725</c:v>
                </c:pt>
                <c:pt idx="31">
                  <c:v>2689350</c:v>
                </c:pt>
                <c:pt idx="32">
                  <c:v>2695200</c:v>
                </c:pt>
                <c:pt idx="33">
                  <c:v>2696800</c:v>
                </c:pt>
                <c:pt idx="34">
                  <c:v>2695200</c:v>
                </c:pt>
                <c:pt idx="35">
                  <c:v>2690400</c:v>
                </c:pt>
                <c:pt idx="36">
                  <c:v>2692200</c:v>
                </c:pt>
                <c:pt idx="37">
                  <c:v>2690400</c:v>
                </c:pt>
                <c:pt idx="38">
                  <c:v>2685000</c:v>
                </c:pt>
                <c:pt idx="39">
                  <c:v>2685800</c:v>
                </c:pt>
                <c:pt idx="40">
                  <c:v>2682600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5"/>
          <c:order val="5"/>
          <c:tx>
            <c:strRef>
              <c:f>Sheet1!$G$1</c:f>
              <c:strCache>
                <c:ptCount val="1"/>
                <c:pt idx="0">
                  <c:v>Series D</c:v>
                </c:pt>
              </c:strCache>
            </c:strRef>
          </c:tx>
          <c:spPr>
            <a:solidFill>
              <a:schemeClr val="tx2"/>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Sheet1!$G$2:$G$64</c:f>
              <c:numCache>
                <c:formatCode>#,##0_);\(#,##0\)</c:formatCode>
                <c:ptCount val="63"/>
                <c:pt idx="0">
                  <c:v>0</c:v>
                </c:pt>
                <c:pt idx="1">
                  <c:v>0</c:v>
                </c:pt>
                <c:pt idx="2">
                  <c:v>1622500</c:v>
                </c:pt>
                <c:pt idx="3">
                  <c:v>3300000</c:v>
                </c:pt>
                <c:pt idx="4">
                  <c:v>3300000</c:v>
                </c:pt>
                <c:pt idx="5">
                  <c:v>3300000</c:v>
                </c:pt>
                <c:pt idx="6">
                  <c:v>3300000</c:v>
                </c:pt>
                <c:pt idx="7">
                  <c:v>3300000</c:v>
                </c:pt>
                <c:pt idx="8">
                  <c:v>3300000</c:v>
                </c:pt>
                <c:pt idx="9">
                  <c:v>3300000</c:v>
                </c:pt>
                <c:pt idx="10">
                  <c:v>3300000</c:v>
                </c:pt>
                <c:pt idx="11">
                  <c:v>3300000</c:v>
                </c:pt>
                <c:pt idx="12">
                  <c:v>3300000</c:v>
                </c:pt>
                <c:pt idx="13">
                  <c:v>3300000</c:v>
                </c:pt>
                <c:pt idx="14">
                  <c:v>3300000</c:v>
                </c:pt>
                <c:pt idx="15">
                  <c:v>4199562.5</c:v>
                </c:pt>
                <c:pt idx="16">
                  <c:v>4202175</c:v>
                </c:pt>
                <c:pt idx="17">
                  <c:v>4201762.5</c:v>
                </c:pt>
                <c:pt idx="18">
                  <c:v>4198325</c:v>
                </c:pt>
                <c:pt idx="19">
                  <c:v>4201587.5</c:v>
                </c:pt>
                <c:pt idx="20">
                  <c:v>4201275</c:v>
                </c:pt>
                <c:pt idx="21">
                  <c:v>4202250</c:v>
                </c:pt>
                <c:pt idx="22">
                  <c:v>4199375</c:v>
                </c:pt>
                <c:pt idx="23">
                  <c:v>4197512.5</c:v>
                </c:pt>
                <c:pt idx="24">
                  <c:v>4201250</c:v>
                </c:pt>
                <c:pt idx="25">
                  <c:v>4200312.5</c:v>
                </c:pt>
                <c:pt idx="26">
                  <c:v>4199562.5</c:v>
                </c:pt>
                <c:pt idx="27">
                  <c:v>4198725</c:v>
                </c:pt>
                <c:pt idx="28">
                  <c:v>4197525</c:v>
                </c:pt>
                <c:pt idx="29">
                  <c:v>4200550</c:v>
                </c:pt>
                <c:pt idx="30">
                  <c:v>4202387.5</c:v>
                </c:pt>
                <c:pt idx="31">
                  <c:v>4197900</c:v>
                </c:pt>
                <c:pt idx="32">
                  <c:v>4201675</c:v>
                </c:pt>
                <c:pt idx="33">
                  <c:v>4198300</c:v>
                </c:pt>
                <c:pt idx="34">
                  <c:v>4197500</c:v>
                </c:pt>
                <c:pt idx="35">
                  <c:v>4198725</c:v>
                </c:pt>
                <c:pt idx="36">
                  <c:v>4201425</c:v>
                </c:pt>
                <c:pt idx="37">
                  <c:v>4200187.5</c:v>
                </c:pt>
                <c:pt idx="38">
                  <c:v>4199600</c:v>
                </c:pt>
                <c:pt idx="39">
                  <c:v>4199112.5</c:v>
                </c:pt>
                <c:pt idx="40">
                  <c:v>4198175</c:v>
                </c:pt>
                <c:pt idx="41">
                  <c:v>4201100</c:v>
                </c:pt>
                <c:pt idx="42">
                  <c:v>4197337.5</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6"/>
          <c:order val="6"/>
          <c:tx>
            <c:strRef>
              <c:f>Sheet1!$H$1</c:f>
              <c:strCache>
                <c:ptCount val="1"/>
                <c:pt idx="0">
                  <c:v>Series E</c:v>
                </c:pt>
              </c:strCache>
            </c:strRef>
          </c:tx>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Sheet1!$H$2:$H$64</c:f>
              <c:numCache>
                <c:formatCode>#,##0_);\(#,##0\)</c:formatCode>
                <c:ptCount val="63"/>
                <c:pt idx="0">
                  <c:v>0</c:v>
                </c:pt>
                <c:pt idx="1">
                  <c:v>0</c:v>
                </c:pt>
                <c:pt idx="2">
                  <c:v>0</c:v>
                </c:pt>
                <c:pt idx="3">
                  <c:v>0</c:v>
                </c:pt>
                <c:pt idx="4">
                  <c:v>888784.72</c:v>
                </c:pt>
                <c:pt idx="5">
                  <c:v>1787500</c:v>
                </c:pt>
                <c:pt idx="6">
                  <c:v>1787500</c:v>
                </c:pt>
                <c:pt idx="7">
                  <c:v>1787500</c:v>
                </c:pt>
                <c:pt idx="8">
                  <c:v>1787500</c:v>
                </c:pt>
                <c:pt idx="9">
                  <c:v>2970138.8899999997</c:v>
                </c:pt>
                <c:pt idx="10">
                  <c:v>4062500</c:v>
                </c:pt>
                <c:pt idx="11">
                  <c:v>4062500</c:v>
                </c:pt>
                <c:pt idx="12">
                  <c:v>4062500</c:v>
                </c:pt>
                <c:pt idx="13">
                  <c:v>4062500</c:v>
                </c:pt>
                <c:pt idx="14">
                  <c:v>4062500</c:v>
                </c:pt>
                <c:pt idx="15">
                  <c:v>4062500</c:v>
                </c:pt>
                <c:pt idx="16">
                  <c:v>4856875</c:v>
                </c:pt>
                <c:pt idx="17">
                  <c:v>4854062.5</c:v>
                </c:pt>
                <c:pt idx="18">
                  <c:v>4852968.75</c:v>
                </c:pt>
                <c:pt idx="19">
                  <c:v>4853281.25</c:v>
                </c:pt>
                <c:pt idx="20">
                  <c:v>4854687.5</c:v>
                </c:pt>
                <c:pt idx="21">
                  <c:v>4856875</c:v>
                </c:pt>
                <c:pt idx="22">
                  <c:v>4854687.5</c:v>
                </c:pt>
                <c:pt idx="23">
                  <c:v>4852968.75</c:v>
                </c:pt>
                <c:pt idx="24">
                  <c:v>4856250</c:v>
                </c:pt>
                <c:pt idx="25">
                  <c:v>4854218.75</c:v>
                </c:pt>
                <c:pt idx="26">
                  <c:v>4856562.5</c:v>
                </c:pt>
                <c:pt idx="27">
                  <c:v>4852968.75</c:v>
                </c:pt>
                <c:pt idx="28">
                  <c:v>4853125</c:v>
                </c:pt>
                <c:pt idx="29">
                  <c:v>4856406.25</c:v>
                </c:pt>
                <c:pt idx="30">
                  <c:v>4852500</c:v>
                </c:pt>
                <c:pt idx="31">
                  <c:v>4855937.5</c:v>
                </c:pt>
                <c:pt idx="32">
                  <c:v>4856093.75</c:v>
                </c:pt>
                <c:pt idx="33">
                  <c:v>4852656.25</c:v>
                </c:pt>
                <c:pt idx="34">
                  <c:v>4855000</c:v>
                </c:pt>
                <c:pt idx="35">
                  <c:v>4852500</c:v>
                </c:pt>
                <c:pt idx="36">
                  <c:v>4854531.25</c:v>
                </c:pt>
                <c:pt idx="37">
                  <c:v>4855312.5</c:v>
                </c:pt>
                <c:pt idx="38">
                  <c:v>4854218.75</c:v>
                </c:pt>
                <c:pt idx="39">
                  <c:v>4855468.75</c:v>
                </c:pt>
                <c:pt idx="40">
                  <c:v>4853281.25</c:v>
                </c:pt>
                <c:pt idx="41">
                  <c:v>4851875</c:v>
                </c:pt>
                <c:pt idx="42">
                  <c:v>4855156.25</c:v>
                </c:pt>
                <c:pt idx="43">
                  <c:v>4852187.5</c:v>
                </c:pt>
                <c:pt idx="44">
                  <c:v>4852031.25</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7"/>
          <c:order val="7"/>
          <c:tx>
            <c:strRef>
              <c:f>Sheet1!$I$1</c:f>
              <c:strCache>
                <c:ptCount val="1"/>
                <c:pt idx="0">
                  <c:v>Series F</c:v>
                </c:pt>
              </c:strCache>
            </c:strRef>
          </c:tx>
          <c:spPr>
            <a:solidFill>
              <a:schemeClr val="tx1">
                <a:lumMod val="50000"/>
                <a:lumOff val="50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Sheet1!$I$2:$I$64</c:f>
              <c:numCache>
                <c:formatCode>#,##0_);\(#,##0\)</c:formatCode>
                <c:ptCount val="63"/>
                <c:pt idx="0">
                  <c:v>0</c:v>
                </c:pt>
                <c:pt idx="1">
                  <c:v>0</c:v>
                </c:pt>
                <c:pt idx="2">
                  <c:v>0</c:v>
                </c:pt>
                <c:pt idx="3">
                  <c:v>0</c:v>
                </c:pt>
                <c:pt idx="4">
                  <c:v>0</c:v>
                </c:pt>
                <c:pt idx="5">
                  <c:v>0</c:v>
                </c:pt>
                <c:pt idx="6">
                  <c:v>437500</c:v>
                </c:pt>
                <c:pt idx="7">
                  <c:v>900000</c:v>
                </c:pt>
                <c:pt idx="8">
                  <c:v>900000</c:v>
                </c:pt>
                <c:pt idx="9">
                  <c:v>900000</c:v>
                </c:pt>
                <c:pt idx="10">
                  <c:v>900000</c:v>
                </c:pt>
                <c:pt idx="11">
                  <c:v>900000</c:v>
                </c:pt>
                <c:pt idx="12">
                  <c:v>900000</c:v>
                </c:pt>
                <c:pt idx="13">
                  <c:v>900000</c:v>
                </c:pt>
                <c:pt idx="14">
                  <c:v>900000</c:v>
                </c:pt>
                <c:pt idx="15">
                  <c:v>900000</c:v>
                </c:pt>
                <c:pt idx="16">
                  <c:v>3300000</c:v>
                </c:pt>
                <c:pt idx="17">
                  <c:v>900000</c:v>
                </c:pt>
                <c:pt idx="18">
                  <c:v>1494000</c:v>
                </c:pt>
                <c:pt idx="19">
                  <c:v>2191700</c:v>
                </c:pt>
                <c:pt idx="20">
                  <c:v>2993650</c:v>
                </c:pt>
                <c:pt idx="21">
                  <c:v>3789850</c:v>
                </c:pt>
                <c:pt idx="22">
                  <c:v>4590300</c:v>
                </c:pt>
                <c:pt idx="23">
                  <c:v>5489850</c:v>
                </c:pt>
                <c:pt idx="24">
                  <c:v>6393350</c:v>
                </c:pt>
                <c:pt idx="25">
                  <c:v>7290800</c:v>
                </c:pt>
                <c:pt idx="26">
                  <c:v>8492200</c:v>
                </c:pt>
                <c:pt idx="27">
                  <c:v>9492400</c:v>
                </c:pt>
                <c:pt idx="28">
                  <c:v>16791400</c:v>
                </c:pt>
                <c:pt idx="29">
                  <c:v>18089200</c:v>
                </c:pt>
                <c:pt idx="30">
                  <c:v>18890650</c:v>
                </c:pt>
                <c:pt idx="31">
                  <c:v>20190600</c:v>
                </c:pt>
                <c:pt idx="32">
                  <c:v>1089050</c:v>
                </c:pt>
                <c:pt idx="33">
                  <c:v>1090850</c:v>
                </c:pt>
                <c:pt idx="34">
                  <c:v>1090850</c:v>
                </c:pt>
                <c:pt idx="35">
                  <c:v>1093900</c:v>
                </c:pt>
                <c:pt idx="36">
                  <c:v>1090000</c:v>
                </c:pt>
                <c:pt idx="37">
                  <c:v>1089150</c:v>
                </c:pt>
                <c:pt idx="38">
                  <c:v>1091050</c:v>
                </c:pt>
                <c:pt idx="39">
                  <c:v>1090550</c:v>
                </c:pt>
                <c:pt idx="40">
                  <c:v>1092500</c:v>
                </c:pt>
                <c:pt idx="41">
                  <c:v>1091750</c:v>
                </c:pt>
                <c:pt idx="42">
                  <c:v>1093150</c:v>
                </c:pt>
                <c:pt idx="43">
                  <c:v>1091550</c:v>
                </c:pt>
                <c:pt idx="44">
                  <c:v>1091800</c:v>
                </c:pt>
                <c:pt idx="45">
                  <c:v>1093600</c:v>
                </c:pt>
                <c:pt idx="46">
                  <c:v>1091800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8"/>
          <c:order val="8"/>
          <c:tx>
            <c:strRef>
              <c:f>Sheet1!$J$1</c:f>
              <c:strCache>
                <c:ptCount val="1"/>
                <c:pt idx="0">
                  <c:v>Series G</c:v>
                </c:pt>
              </c:strCache>
            </c:strRef>
          </c:tx>
          <c:spPr>
            <a:solidFill>
              <a:schemeClr val="bg2">
                <a:lumMod val="25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Sheet1!$J$2:$J$64</c:f>
              <c:numCache>
                <c:formatCode>#,##0_);\(#,##0\)</c:formatCode>
                <c:ptCount val="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608550</c:v>
                </c:pt>
                <c:pt idx="32">
                  <c:v>1217100</c:v>
                </c:pt>
                <c:pt idx="33">
                  <c:v>1474150</c:v>
                </c:pt>
                <c:pt idx="34">
                  <c:v>1477650</c:v>
                </c:pt>
                <c:pt idx="35">
                  <c:v>1475100</c:v>
                </c:pt>
                <c:pt idx="36">
                  <c:v>1476500</c:v>
                </c:pt>
                <c:pt idx="37">
                  <c:v>1476700</c:v>
                </c:pt>
                <c:pt idx="38">
                  <c:v>1475700</c:v>
                </c:pt>
                <c:pt idx="39">
                  <c:v>1478350</c:v>
                </c:pt>
                <c:pt idx="40">
                  <c:v>1474650</c:v>
                </c:pt>
                <c:pt idx="41">
                  <c:v>1474600</c:v>
                </c:pt>
                <c:pt idx="42">
                  <c:v>1477900</c:v>
                </c:pt>
                <c:pt idx="43">
                  <c:v>1474550</c:v>
                </c:pt>
                <c:pt idx="44">
                  <c:v>1474550</c:v>
                </c:pt>
                <c:pt idx="45">
                  <c:v>1477600</c:v>
                </c:pt>
                <c:pt idx="46">
                  <c:v>1478550</c:v>
                </c:pt>
                <c:pt idx="47">
                  <c:v>1477400</c:v>
                </c:pt>
                <c:pt idx="48">
                  <c:v>1474150</c:v>
                </c:pt>
                <c:pt idx="49">
                  <c:v>1478500</c:v>
                </c:pt>
                <c:pt idx="50">
                  <c:v>1475300</c:v>
                </c:pt>
                <c:pt idx="51">
                  <c:v>1474550</c:v>
                </c:pt>
                <c:pt idx="52">
                  <c:v>1475950</c:v>
                </c:pt>
                <c:pt idx="53">
                  <c:v>1474350</c:v>
                </c:pt>
                <c:pt idx="54">
                  <c:v>1474600</c:v>
                </c:pt>
                <c:pt idx="55">
                  <c:v>1476400</c:v>
                </c:pt>
                <c:pt idx="56">
                  <c:v>1474600</c:v>
                </c:pt>
                <c:pt idx="57">
                  <c:v>1478900</c:v>
                </c:pt>
                <c:pt idx="58">
                  <c:v>1474150</c:v>
                </c:pt>
                <c:pt idx="59">
                  <c:v>1475200</c:v>
                </c:pt>
                <c:pt idx="60">
                  <c:v>1476600</c:v>
                </c:pt>
                <c:pt idx="61">
                  <c:v>1478050</c:v>
                </c:pt>
                <c:pt idx="62">
                  <c:v>0</c:v>
                </c:pt>
              </c:numCache>
            </c:numRef>
          </c:val>
        </c:ser>
        <c:dLbls>
          <c:showLegendKey val="0"/>
          <c:showVal val="0"/>
          <c:showCatName val="0"/>
          <c:showSerName val="0"/>
          <c:showPercent val="0"/>
          <c:showBubbleSize val="0"/>
        </c:dLbls>
        <c:gapWidth val="150"/>
        <c:overlap val="100"/>
        <c:axId val="110723072"/>
        <c:axId val="110724608"/>
      </c:barChart>
      <c:lineChart>
        <c:grouping val="standard"/>
        <c:varyColors val="0"/>
        <c:ser>
          <c:idx val="0"/>
          <c:order val="0"/>
          <c:tx>
            <c:strRef>
              <c:f>Sheet1!$B$1</c:f>
              <c:strCache>
                <c:ptCount val="1"/>
                <c:pt idx="0">
                  <c:v>Tax Revenue @ $48</c:v>
                </c:pt>
              </c:strCache>
            </c:strRef>
          </c:tx>
          <c:spPr>
            <a:ln>
              <a:solidFill>
                <a:sysClr val="windowText" lastClr="000000"/>
              </a:solidFill>
            </a:ln>
          </c:spPr>
          <c:marker>
            <c:symbol val="none"/>
          </c:marker>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Sheet1!$B$2:$B$64</c:f>
              <c:numCache>
                <c:formatCode>#,##0_);\(#,##0\)</c:formatCode>
                <c:ptCount val="63"/>
                <c:pt idx="0">
                  <c:v>11690646.441191984</c:v>
                </c:pt>
                <c:pt idx="1">
                  <c:v>12158272.298839662</c:v>
                </c:pt>
                <c:pt idx="2">
                  <c:v>12644603.190793252</c:v>
                </c:pt>
                <c:pt idx="3">
                  <c:v>13150387.318424981</c:v>
                </c:pt>
                <c:pt idx="4">
                  <c:v>13676402.81116198</c:v>
                </c:pt>
                <c:pt idx="5">
                  <c:v>14223458.923608463</c:v>
                </c:pt>
                <c:pt idx="6">
                  <c:v>14792397.280552801</c:v>
                </c:pt>
                <c:pt idx="7">
                  <c:v>15384093.171774913</c:v>
                </c:pt>
                <c:pt idx="8">
                  <c:v>15999456.89864591</c:v>
                </c:pt>
                <c:pt idx="9">
                  <c:v>16639435.174591746</c:v>
                </c:pt>
                <c:pt idx="10">
                  <c:v>17305012.581575412</c:v>
                </c:pt>
                <c:pt idx="11">
                  <c:v>17997213.084838428</c:v>
                </c:pt>
                <c:pt idx="12">
                  <c:v>18717101.608231977</c:v>
                </c:pt>
                <c:pt idx="13">
                  <c:v>19465785.672561254</c:v>
                </c:pt>
                <c:pt idx="14">
                  <c:v>20244417.099463701</c:v>
                </c:pt>
                <c:pt idx="15">
                  <c:v>21054193.783442244</c:v>
                </c:pt>
                <c:pt idx="16">
                  <c:v>21896361.534779951</c:v>
                </c:pt>
                <c:pt idx="17">
                  <c:v>22772215.996171147</c:v>
                </c:pt>
                <c:pt idx="18">
                  <c:v>23683104.636018001</c:v>
                </c:pt>
                <c:pt idx="19">
                  <c:v>24630428.821458712</c:v>
                </c:pt>
                <c:pt idx="20">
                  <c:v>25615645.974317063</c:v>
                </c:pt>
                <c:pt idx="21">
                  <c:v>26640271.813289747</c:v>
                </c:pt>
                <c:pt idx="22">
                  <c:v>27705882.685821336</c:v>
                </c:pt>
                <c:pt idx="23">
                  <c:v>28814117.993254181</c:v>
                </c:pt>
                <c:pt idx="24">
                  <c:v>29966682.712984357</c:v>
                </c:pt>
                <c:pt idx="25">
                  <c:v>31165350.021503732</c:v>
                </c:pt>
                <c:pt idx="26">
                  <c:v>32411964.022363883</c:v>
                </c:pt>
                <c:pt idx="27">
                  <c:v>33708442.583258443</c:v>
                </c:pt>
                <c:pt idx="28">
                  <c:v>35056780.286588781</c:v>
                </c:pt>
                <c:pt idx="29">
                  <c:v>36459051.498052336</c:v>
                </c:pt>
                <c:pt idx="30">
                  <c:v>37917413.557974428</c:v>
                </c:pt>
                <c:pt idx="31">
                  <c:v>39434110.10029342</c:v>
                </c:pt>
                <c:pt idx="32">
                  <c:v>41011474.504305132</c:v>
                </c:pt>
              </c:numCache>
            </c:numRef>
          </c:val>
          <c:smooth val="0"/>
        </c:ser>
        <c:dLbls>
          <c:showLegendKey val="0"/>
          <c:showVal val="0"/>
          <c:showCatName val="0"/>
          <c:showSerName val="0"/>
          <c:showPercent val="0"/>
          <c:showBubbleSize val="0"/>
        </c:dLbls>
        <c:marker val="1"/>
        <c:smooth val="0"/>
        <c:axId val="110723072"/>
        <c:axId val="110724608"/>
      </c:lineChart>
      <c:catAx>
        <c:axId val="110723072"/>
        <c:scaling>
          <c:orientation val="minMax"/>
        </c:scaling>
        <c:delete val="0"/>
        <c:axPos val="b"/>
        <c:numFmt formatCode="0_);\(0\)" sourceLinked="1"/>
        <c:majorTickMark val="out"/>
        <c:minorTickMark val="none"/>
        <c:tickLblPos val="nextTo"/>
        <c:txPr>
          <a:bodyPr rot="-5400000" vert="horz"/>
          <a:lstStyle/>
          <a:p>
            <a:pPr>
              <a:defRPr b="1"/>
            </a:pPr>
            <a:endParaRPr lang="en-US"/>
          </a:p>
        </c:txPr>
        <c:crossAx val="110724608"/>
        <c:crosses val="autoZero"/>
        <c:auto val="1"/>
        <c:lblAlgn val="ctr"/>
        <c:lblOffset val="100"/>
        <c:tickMarkSkip val="1"/>
        <c:noMultiLvlLbl val="0"/>
      </c:catAx>
      <c:valAx>
        <c:axId val="110724608"/>
        <c:scaling>
          <c:orientation val="minMax"/>
        </c:scaling>
        <c:delete val="0"/>
        <c:axPos val="l"/>
        <c:majorGridlines/>
        <c:numFmt formatCode="#,##0" sourceLinked="0"/>
        <c:majorTickMark val="out"/>
        <c:minorTickMark val="none"/>
        <c:tickLblPos val="nextTo"/>
        <c:txPr>
          <a:bodyPr/>
          <a:lstStyle/>
          <a:p>
            <a:pPr>
              <a:defRPr b="1"/>
            </a:pPr>
            <a:endParaRPr lang="en-US"/>
          </a:p>
        </c:txPr>
        <c:crossAx val="110723072"/>
        <c:crosses val="autoZero"/>
        <c:crossBetween val="between"/>
      </c:valAx>
      <c:spPr>
        <a:solidFill>
          <a:srgbClr val="E1E7F1"/>
        </a:solidFill>
      </c:spPr>
    </c:plotArea>
    <c:legend>
      <c:legendPos val="b"/>
      <c:overlay val="0"/>
    </c:legend>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13" tIns="45706" rIns="91413" bIns="45706" rtlCol="0"/>
          <a:lstStyle>
            <a:lvl1pPr algn="l">
              <a:defRPr sz="1200">
                <a:latin typeface="Arial" charset="0"/>
                <a:ea typeface="ＭＳ Ｐゴシック" pitchFamily="34" charset="-128"/>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wrap="square" lIns="91413" tIns="45706" rIns="91413" bIns="45706" numCol="1" anchor="t" anchorCtr="0" compatLnSpc="1">
            <a:prstTxWarp prst="textNoShape">
              <a:avLst/>
            </a:prstTxWarp>
          </a:bodyPr>
          <a:lstStyle>
            <a:lvl1pPr>
              <a:defRPr sz="1200">
                <a:latin typeface="Arial" pitchFamily="34" charset="0"/>
              </a:defRPr>
            </a:lvl1pPr>
          </a:lstStyle>
          <a:p>
            <a:pPr>
              <a:defRPr/>
            </a:pPr>
            <a:fld id="{C12C816B-A433-4B57-B80E-1D78186E20D0}" type="datetimeFigureOut">
              <a:rPr lang="en-US" altLang="en-US"/>
              <a:pPr>
                <a:defRPr/>
              </a:pPr>
              <a:t>3/10/2015</a:t>
            </a:fld>
            <a:endParaRPr lang="en-US" alt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13" tIns="45706" rIns="91413" bIns="45706" rtlCol="0" anchor="b"/>
          <a:lstStyle>
            <a:lvl1pPr algn="l">
              <a:defRPr sz="1200">
                <a:latin typeface="Arial" charset="0"/>
                <a:ea typeface="ＭＳ Ｐゴシック" pitchFamily="34" charset="-128"/>
                <a:cs typeface="+mn-cs"/>
              </a:defRPr>
            </a:lvl1pPr>
          </a:lstStyle>
          <a:p>
            <a:pPr>
              <a:defRPr/>
            </a:pPr>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wrap="square" lIns="91413" tIns="45706" rIns="91413" bIns="45706" numCol="1" anchor="b" anchorCtr="0" compatLnSpc="1">
            <a:prstTxWarp prst="textNoShape">
              <a:avLst/>
            </a:prstTxWarp>
          </a:bodyPr>
          <a:lstStyle>
            <a:lvl1pPr>
              <a:defRPr sz="1200">
                <a:latin typeface="Arial" pitchFamily="34" charset="0"/>
              </a:defRPr>
            </a:lvl1pPr>
          </a:lstStyle>
          <a:p>
            <a:pPr>
              <a:defRPr/>
            </a:pPr>
            <a:fld id="{91D6D1F5-072E-4565-8B24-0465A91CAB5D}" type="slidenum">
              <a:rPr lang="en-US" altLang="en-US"/>
              <a:pPr>
                <a:defRPr/>
              </a:pPr>
              <a:t>‹#›</a:t>
            </a:fld>
            <a:endParaRPr lang="en-US" altLang="en-US" dirty="0"/>
          </a:p>
        </p:txBody>
      </p:sp>
    </p:spTree>
    <p:extLst>
      <p:ext uri="{BB962C8B-B14F-4D97-AF65-F5344CB8AC3E}">
        <p14:creationId xmlns:p14="http://schemas.microsoft.com/office/powerpoint/2010/main" val="133814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3038475" cy="465138"/>
          </a:xfrm>
          <a:prstGeom prst="rect">
            <a:avLst/>
          </a:prstGeom>
          <a:noFill/>
          <a:ln w="9525">
            <a:noFill/>
            <a:miter lim="800000"/>
            <a:headEnd/>
            <a:tailEnd/>
          </a:ln>
        </p:spPr>
        <p:txBody>
          <a:bodyPr vert="horz" wrap="square" lIns="93150" tIns="46576" rIns="93150" bIns="46576" numCol="1" anchor="t"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1" name="Rectangle 3"/>
          <p:cNvSpPr>
            <a:spLocks noGrp="1" noChangeArrowheads="1"/>
          </p:cNvSpPr>
          <p:nvPr>
            <p:ph type="dt" idx="1"/>
          </p:nvPr>
        </p:nvSpPr>
        <p:spPr bwMode="auto">
          <a:xfrm>
            <a:off x="3971926" y="0"/>
            <a:ext cx="3038475" cy="465138"/>
          </a:xfrm>
          <a:prstGeom prst="rect">
            <a:avLst/>
          </a:prstGeom>
          <a:noFill/>
          <a:ln w="9525">
            <a:noFill/>
            <a:miter lim="800000"/>
            <a:headEnd/>
            <a:tailEnd/>
          </a:ln>
        </p:spPr>
        <p:txBody>
          <a:bodyPr vert="horz" wrap="square" lIns="93150" tIns="46576" rIns="93150" bIns="46576"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39" y="4416426"/>
            <a:ext cx="5140325" cy="4183063"/>
          </a:xfrm>
          <a:prstGeom prst="rect">
            <a:avLst/>
          </a:prstGeom>
          <a:noFill/>
          <a:ln w="9525">
            <a:noFill/>
            <a:miter lim="800000"/>
            <a:headEnd/>
            <a:tailEnd/>
          </a:ln>
        </p:spPr>
        <p:txBody>
          <a:bodyPr vert="horz" wrap="square" lIns="93150" tIns="46576" rIns="93150"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1" y="8831264"/>
            <a:ext cx="3038475" cy="465137"/>
          </a:xfrm>
          <a:prstGeom prst="rect">
            <a:avLst/>
          </a:prstGeom>
          <a:noFill/>
          <a:ln w="9525">
            <a:noFill/>
            <a:miter lim="800000"/>
            <a:headEnd/>
            <a:tailEnd/>
          </a:ln>
        </p:spPr>
        <p:txBody>
          <a:bodyPr vert="horz" wrap="square" lIns="93150" tIns="46576" rIns="93150" bIns="46576" numCol="1" anchor="b"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p:spPr>
        <p:txBody>
          <a:bodyPr vert="horz" wrap="square" lIns="93150" tIns="46576" rIns="93150" bIns="46576" numCol="1" anchor="b" anchorCtr="0" compatLnSpc="1">
            <a:prstTxWarp prst="textNoShape">
              <a:avLst/>
            </a:prstTxWarp>
          </a:bodyPr>
          <a:lstStyle>
            <a:lvl1pPr>
              <a:defRPr sz="1200">
                <a:latin typeface="Arial" pitchFamily="34" charset="0"/>
              </a:defRPr>
            </a:lvl1pPr>
          </a:lstStyle>
          <a:p>
            <a:pPr>
              <a:defRPr/>
            </a:pPr>
            <a:fld id="{814306CD-B045-4410-AEB3-A98FB6149A38}" type="slidenum">
              <a:rPr lang="en-US" altLang="en-US"/>
              <a:pPr>
                <a:defRPr/>
              </a:pPr>
              <a:t>‹#›</a:t>
            </a:fld>
            <a:endParaRPr lang="en-US" altLang="en-US" dirty="0"/>
          </a:p>
        </p:txBody>
      </p:sp>
    </p:spTree>
    <p:extLst>
      <p:ext uri="{BB962C8B-B14F-4D97-AF65-F5344CB8AC3E}">
        <p14:creationId xmlns:p14="http://schemas.microsoft.com/office/powerpoint/2010/main" val="387556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98C631B-7303-4C42-B1CC-9B0113C93E92}" type="slidenum">
              <a:rPr lang="en-US" altLang="en-US" smtClean="0">
                <a:latin typeface="Arial" charset="0"/>
              </a:rPr>
              <a:pPr/>
              <a:t>0</a:t>
            </a:fld>
            <a:endParaRPr lang="en-US" altLang="en-US" dirty="0"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665A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E6BB668-8FD2-4BAF-8BC4-9C9171CD2021}"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57200"/>
            <a:ext cx="82550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828801"/>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3200">
                <a:solidFill>
                  <a:schemeClr val="tx2"/>
                </a:solidFill>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3863" y="457200"/>
            <a:ext cx="63579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 y="273050"/>
            <a:ext cx="3200400"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962400" y="273050"/>
            <a:ext cx="48006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45440" y="1435100"/>
            <a:ext cx="32004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387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4FBFE87-CE60-4C3F-92F9-518BB8014455}"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3C631B7-2B58-47EF-B9F6-0C89D2B3C5C9}"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9913"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447800"/>
            <a:ext cx="3543300" cy="3505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838700" y="1447800"/>
            <a:ext cx="3543300" cy="3505200"/>
          </a:xfrm>
        </p:spPr>
        <p:txBody>
          <a:bodyPr/>
          <a:lstStyle/>
          <a:p>
            <a:pPr lvl="0"/>
            <a:r>
              <a:rPr lang="en-US" noProof="0" dirty="0" smtClean="0"/>
              <a:t>Click icon to add chart</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215AF0F-C665-4AE6-AAFD-A939A37152E3}"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ay St.">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3200">
                <a:solidFill>
                  <a:schemeClr val="tx2"/>
                </a:solidFill>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36"/>
          <p:cNvSpPr>
            <a:spLocks noChangeShapeType="1"/>
          </p:cNvSpPr>
          <p:nvPr userDrawn="1"/>
        </p:nvSpPr>
        <p:spPr bwMode="auto">
          <a:xfrm>
            <a:off x="554038" y="1295400"/>
            <a:ext cx="7751762" cy="0"/>
          </a:xfrm>
          <a:prstGeom prst="line">
            <a:avLst/>
          </a:prstGeom>
          <a:noFill/>
          <a:ln w="9525">
            <a:solidFill>
              <a:srgbClr val="1665A0"/>
            </a:solidFill>
            <a:round/>
            <a:headEnd/>
            <a:tailEnd/>
          </a:ln>
        </p:spPr>
        <p:txBody>
          <a:bodyPr wrap="none" anchor="ctr"/>
          <a:lstStyle/>
          <a:p>
            <a:endParaRPr lang="en-US" dirty="0"/>
          </a:p>
        </p:txBody>
      </p:sp>
      <p:sp>
        <p:nvSpPr>
          <p:cNvPr id="2" name="Title 1"/>
          <p:cNvSpPr>
            <a:spLocks noGrp="1"/>
          </p:cNvSpPr>
          <p:nvPr>
            <p:ph type="title"/>
          </p:nvPr>
        </p:nvSpPr>
        <p:spPr>
          <a:xfrm>
            <a:off x="431800" y="457200"/>
            <a:ext cx="8255000" cy="1143000"/>
          </a:xfrm>
        </p:spPr>
        <p:txBody>
          <a:bodyPr/>
          <a:lstStyle>
            <a:lvl1pPr>
              <a:defRPr sz="29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828801"/>
            <a:ext cx="8229600" cy="3048000"/>
          </a:xfrm>
          <a:prstGeom prst="rect">
            <a:avLst/>
          </a:prstGeom>
        </p:spPr>
        <p:txBody>
          <a:bodyPr/>
          <a:lstStyle>
            <a:lvl1pPr>
              <a:buFont typeface="Wingdings" pitchFamily="2" charset="2"/>
              <a:buChar char="§"/>
              <a:defRPr sz="1800">
                <a:latin typeface="+mj-lt"/>
              </a:defRPr>
            </a:lvl1pPr>
            <a:lvl2pPr>
              <a:buFont typeface="Wingdings" pitchFamily="2" charset="2"/>
              <a:buChar char="§"/>
              <a:defRPr sz="1600">
                <a:latin typeface="+mj-lt"/>
              </a:defRPr>
            </a:lvl2pPr>
            <a:lvl3pPr>
              <a:buFont typeface="Wingdings" pitchFamily="2" charset="2"/>
              <a:buChar char="§"/>
              <a:defRPr sz="1300">
                <a:latin typeface="+mj-lt"/>
              </a:defRPr>
            </a:lvl3pPr>
            <a:lvl4pPr>
              <a:buFont typeface="Wingdings" pitchFamily="2" charset="2"/>
              <a:buChar char="§"/>
              <a:defRPr sz="1100">
                <a:latin typeface="+mj-lt"/>
              </a:defRPr>
            </a:lvl4pPr>
            <a:lvl5pPr>
              <a:buFont typeface="Wingdings" pitchFamily="2" charset="2"/>
              <a:buChar char="§"/>
              <a:defRPr sz="11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3.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5.png"/><Relationship Id="rId4" Type="http://schemas.openxmlformats.org/officeDocument/2006/relationships/slideLayout" Target="../slideLayouts/slideLayout11.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KNNPptSubpageV2"/>
          <p:cNvPicPr>
            <a:picLocks noChangeAspect="1" noChangeArrowheads="1"/>
          </p:cNvPicPr>
          <p:nvPr/>
        </p:nvPicPr>
        <p:blipFill>
          <a:blip r:embed="rId6"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1193800" y="6556375"/>
            <a:ext cx="6248400" cy="239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50" dirty="0" smtClean="0">
                <a:solidFill>
                  <a:schemeClr val="bg1"/>
                </a:solidFill>
                <a:latin typeface="+mn-lt"/>
                <a:ea typeface="ＭＳ Ｐゴシック" pitchFamily="1" charset="-128"/>
                <a:cs typeface="+mn-cs"/>
              </a:defRPr>
            </a:lvl1pPr>
          </a:lstStyle>
          <a:p>
            <a:pPr>
              <a:defRPr/>
            </a:pPr>
            <a:r>
              <a:rPr lang="en-US" dirty="0" smtClean="0"/>
              <a:t>Presentation to the West Contra Costa Unified School District Board of Education   |   page  </a:t>
            </a:r>
            <a:endParaRPr lang="en-US" dirty="0"/>
          </a:p>
        </p:txBody>
      </p:sp>
      <p:sp>
        <p:nvSpPr>
          <p:cNvPr id="1030" name="Rectangle 6"/>
          <p:cNvSpPr>
            <a:spLocks noGrp="1" noChangeArrowheads="1"/>
          </p:cNvSpPr>
          <p:nvPr>
            <p:ph type="sldNum" sz="quarter" idx="4"/>
          </p:nvPr>
        </p:nvSpPr>
        <p:spPr bwMode="auto">
          <a:xfrm>
            <a:off x="7378700" y="6559550"/>
            <a:ext cx="393700" cy="292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000">
                <a:solidFill>
                  <a:schemeClr val="bg1"/>
                </a:solidFill>
                <a:latin typeface="Garamond" pitchFamily="18" charset="0"/>
              </a:defRPr>
            </a:lvl1pPr>
          </a:lstStyle>
          <a:p>
            <a:pPr>
              <a:defRPr/>
            </a:pPr>
            <a:fld id="{360C8C2A-3A5E-47AF-8C83-A9AE3EC8AE1A}" type="slidenum">
              <a:rPr lang="en-US" altLang="en-US"/>
              <a:pPr>
                <a:defRPr/>
              </a:pPr>
              <a:t>‹#›</a:t>
            </a:fld>
            <a:endParaRPr lang="en-US" altLang="en-US" dirty="0"/>
          </a:p>
        </p:txBody>
      </p:sp>
      <p:sp>
        <p:nvSpPr>
          <p:cNvPr id="1031" name="Line 36"/>
          <p:cNvSpPr>
            <a:spLocks noChangeShapeType="1"/>
          </p:cNvSpPr>
          <p:nvPr/>
        </p:nvSpPr>
        <p:spPr bwMode="auto">
          <a:xfrm>
            <a:off x="554038" y="1066800"/>
            <a:ext cx="7751762" cy="0"/>
          </a:xfrm>
          <a:prstGeom prst="line">
            <a:avLst/>
          </a:prstGeom>
          <a:noFill/>
          <a:ln w="9525">
            <a:solidFill>
              <a:srgbClr val="1665A0"/>
            </a:solidFill>
            <a:round/>
            <a:headEnd/>
            <a:tailEnd/>
          </a:ln>
        </p:spPr>
        <p:txBody>
          <a:bodyPr wrap="none" anchor="ctr"/>
          <a:lstStyle/>
          <a:p>
            <a:endParaRPr lang="en-US" dirty="0"/>
          </a:p>
        </p:txBody>
      </p:sp>
      <p:pic>
        <p:nvPicPr>
          <p:cNvPr id="1032" name="Picture 9" descr="I:\Marketing\Logos_&amp;_Seals\wccusd.jpg"/>
          <p:cNvPicPr>
            <a:picLocks noChangeAspect="1" noChangeArrowheads="1"/>
          </p:cNvPicPr>
          <p:nvPr userDrawn="1"/>
        </p:nvPicPr>
        <p:blipFill>
          <a:blip r:embed="rId7" cstate="print"/>
          <a:srcRect/>
          <a:stretch>
            <a:fillRect/>
          </a:stretch>
        </p:blipFill>
        <p:spPr bwMode="auto">
          <a:xfrm>
            <a:off x="8305800" y="6118225"/>
            <a:ext cx="663575" cy="663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Lst>
  <p:hf hdr="0" dt="0"/>
  <p:txStyles>
    <p:titleStyle>
      <a:lvl1pPr marL="23813" indent="-23813" algn="l" rtl="0" eaLnBrk="0" fontAlgn="base" hangingPunct="0">
        <a:spcBef>
          <a:spcPct val="0"/>
        </a:spcBef>
        <a:spcAft>
          <a:spcPct val="0"/>
        </a:spcAft>
        <a:defRPr lang="en-US" altLang="en-US" sz="2900" dirty="0" smtClean="0">
          <a:solidFill>
            <a:srgbClr val="1665A0"/>
          </a:solidFill>
          <a:latin typeface="+mj-lt"/>
          <a:ea typeface="+mj-ea"/>
          <a:cs typeface="ＭＳ Ｐゴシック" charset="0"/>
        </a:defRPr>
      </a:lvl1pPr>
      <a:lvl2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2pPr>
      <a:lvl3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3pPr>
      <a:lvl4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4pPr>
      <a:lvl5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5pPr>
      <a:lvl6pPr marL="4810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6pPr>
      <a:lvl7pPr marL="9382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7pPr>
      <a:lvl8pPr marL="13954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8pPr>
      <a:lvl9pPr marL="18526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9pPr>
    </p:titleStyle>
    <p:bodyStyle>
      <a:lvl1pPr marL="230188" indent="-230188" algn="l" rtl="0" eaLnBrk="0" fontAlgn="base" hangingPunct="0">
        <a:spcBef>
          <a:spcPct val="20000"/>
        </a:spcBef>
        <a:spcAft>
          <a:spcPct val="0"/>
        </a:spcAft>
        <a:buClr>
          <a:srgbClr val="333333"/>
        </a:buClr>
        <a:buFont typeface="Wingdings" pitchFamily="2" charset="2"/>
        <a:buChar char="§"/>
        <a:defRPr sz="2000">
          <a:solidFill>
            <a:srgbClr val="000000"/>
          </a:solidFill>
          <a:latin typeface="+mn-lt"/>
          <a:ea typeface="+mn-ea"/>
          <a:cs typeface="ＭＳ Ｐゴシック" charset="0"/>
        </a:defRPr>
      </a:lvl1pPr>
      <a:lvl2pPr marL="571500" indent="-227013" algn="l" rtl="0" eaLnBrk="0" fontAlgn="base" hangingPunct="0">
        <a:spcBef>
          <a:spcPct val="20000"/>
        </a:spcBef>
        <a:spcAft>
          <a:spcPct val="0"/>
        </a:spcAft>
        <a:buClr>
          <a:srgbClr val="333333"/>
        </a:buClr>
        <a:buSzPct val="90000"/>
        <a:buFont typeface="Wingdings" pitchFamily="2" charset="2"/>
        <a:buChar char="§"/>
        <a:defRPr sz="1600">
          <a:solidFill>
            <a:srgbClr val="000000"/>
          </a:solidFill>
          <a:latin typeface="+mn-lt"/>
          <a:ea typeface="+mn-ea"/>
        </a:defRPr>
      </a:lvl2pPr>
      <a:lvl3pPr marL="912813" indent="-227013" algn="l" rtl="0" eaLnBrk="0" fontAlgn="base" hangingPunct="0">
        <a:spcBef>
          <a:spcPct val="20000"/>
        </a:spcBef>
        <a:spcAft>
          <a:spcPct val="0"/>
        </a:spcAft>
        <a:buClr>
          <a:srgbClr val="333333"/>
        </a:buClr>
        <a:buSzPct val="85000"/>
        <a:buFont typeface="Wingdings" pitchFamily="2" charset="2"/>
        <a:buChar char="§"/>
        <a:defRPr sz="1200">
          <a:solidFill>
            <a:srgbClr val="000000"/>
          </a:solidFill>
          <a:latin typeface="+mn-lt"/>
          <a:ea typeface="+mn-ea"/>
        </a:defRPr>
      </a:lvl3pPr>
      <a:lvl4pPr marL="1254125" indent="-222250"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4pPr>
      <a:lvl5pPr marL="1603375" indent="-230188"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5pPr>
      <a:lvl6pPr marL="20605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6pPr>
      <a:lvl7pPr marL="25177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7pPr>
      <a:lvl8pPr marL="29749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8pPr>
      <a:lvl9pPr marL="34321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7"/>
          <p:cNvSpPr>
            <a:spLocks noGrp="1" noChangeArrowheads="1"/>
          </p:cNvSpPr>
          <p:nvPr>
            <p:ph type="title"/>
          </p:nvPr>
        </p:nvSpPr>
        <p:spPr bwMode="auto">
          <a:xfrm>
            <a:off x="2273300" y="2593975"/>
            <a:ext cx="5686425"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pic>
        <p:nvPicPr>
          <p:cNvPr id="2051" name="Picture 3" descr="Full page photo.jpg"/>
          <p:cNvPicPr>
            <a:picLocks noChangeAspect="1"/>
          </p:cNvPicPr>
          <p:nvPr userDrawn="1"/>
        </p:nvPicPr>
        <p:blipFill>
          <a:blip r:embed="rId5" cstate="print"/>
          <a:srcRect/>
          <a:stretch>
            <a:fillRect/>
          </a:stretch>
        </p:blipFill>
        <p:spPr bwMode="auto">
          <a:xfrm>
            <a:off x="0" y="152400"/>
            <a:ext cx="9144000" cy="6705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78" r:id="rId1"/>
    <p:sldLayoutId id="2147484179" r:id="rId2"/>
    <p:sldLayoutId id="2147484190" r:id="rId3"/>
  </p:sldLayoutIdLst>
  <p:hf hdr="0" dt="0"/>
  <p:txStyles>
    <p:titleStyle>
      <a:lvl1pPr algn="l" rtl="0" eaLnBrk="0" fontAlgn="base" hangingPunct="0">
        <a:spcBef>
          <a:spcPct val="0"/>
        </a:spcBef>
        <a:spcAft>
          <a:spcPct val="0"/>
        </a:spcAft>
        <a:defRPr sz="3200">
          <a:solidFill>
            <a:schemeClr val="accent1"/>
          </a:solidFill>
          <a:latin typeface="+mj-lt"/>
          <a:ea typeface="+mj-ea"/>
          <a:cs typeface="ＭＳ Ｐゴシック" charset="0"/>
        </a:defRPr>
      </a:lvl1pPr>
      <a:lvl2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2pPr>
      <a:lvl3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3pPr>
      <a:lvl4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4pPr>
      <a:lvl5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5pPr>
      <a:lvl6pPr marL="457200" algn="l" rtl="0" fontAlgn="base">
        <a:spcBef>
          <a:spcPct val="0"/>
        </a:spcBef>
        <a:spcAft>
          <a:spcPct val="0"/>
        </a:spcAft>
        <a:defRPr sz="3200">
          <a:solidFill>
            <a:schemeClr val="tx2"/>
          </a:solidFill>
          <a:latin typeface="Garamond" pitchFamily="1" charset="0"/>
          <a:ea typeface="ＭＳ Ｐゴシック" pitchFamily="1" charset="-128"/>
        </a:defRPr>
      </a:lvl6pPr>
      <a:lvl7pPr marL="914400" algn="l" rtl="0" fontAlgn="base">
        <a:spcBef>
          <a:spcPct val="0"/>
        </a:spcBef>
        <a:spcAft>
          <a:spcPct val="0"/>
        </a:spcAft>
        <a:defRPr sz="3200">
          <a:solidFill>
            <a:schemeClr val="tx2"/>
          </a:solidFill>
          <a:latin typeface="Garamond" pitchFamily="1" charset="0"/>
          <a:ea typeface="ＭＳ Ｐゴシック" pitchFamily="1" charset="-128"/>
        </a:defRPr>
      </a:lvl7pPr>
      <a:lvl8pPr marL="1371600" algn="l" rtl="0" fontAlgn="base">
        <a:spcBef>
          <a:spcPct val="0"/>
        </a:spcBef>
        <a:spcAft>
          <a:spcPct val="0"/>
        </a:spcAft>
        <a:defRPr sz="3200">
          <a:solidFill>
            <a:schemeClr val="tx2"/>
          </a:solidFill>
          <a:latin typeface="Garamond" pitchFamily="1" charset="0"/>
          <a:ea typeface="ＭＳ Ｐゴシック" pitchFamily="1" charset="-128"/>
        </a:defRPr>
      </a:lvl8pPr>
      <a:lvl9pPr marL="1828800" algn="l" rtl="0" fontAlgn="base">
        <a:spcBef>
          <a:spcPct val="0"/>
        </a:spcBef>
        <a:spcAft>
          <a:spcPct val="0"/>
        </a:spcAft>
        <a:defRPr sz="3200">
          <a:solidFill>
            <a:schemeClr val="tx2"/>
          </a:solidFill>
          <a:latin typeface="Garamond"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fontAlgn="base">
        <a:spcBef>
          <a:spcPct val="20000"/>
        </a:spcBef>
        <a:spcAft>
          <a:spcPct val="0"/>
        </a:spcAft>
        <a:buChar char="»"/>
        <a:defRPr sz="2000">
          <a:solidFill>
            <a:schemeClr val="tx1"/>
          </a:solidFill>
          <a:latin typeface="+mn-lt"/>
          <a:ea typeface="+mn-ea"/>
        </a:defRPr>
      </a:lvl6pPr>
      <a:lvl7pPr marL="2686050" indent="-228600" algn="l" rtl="0" fontAlgn="base">
        <a:spcBef>
          <a:spcPct val="20000"/>
        </a:spcBef>
        <a:spcAft>
          <a:spcPct val="0"/>
        </a:spcAft>
        <a:buChar char="»"/>
        <a:defRPr sz="2000">
          <a:solidFill>
            <a:schemeClr val="tx1"/>
          </a:solidFill>
          <a:latin typeface="+mn-lt"/>
          <a:ea typeface="+mn-ea"/>
        </a:defRPr>
      </a:lvl7pPr>
      <a:lvl8pPr marL="3143250" indent="-228600" algn="l" rtl="0" fontAlgn="base">
        <a:spcBef>
          <a:spcPct val="20000"/>
        </a:spcBef>
        <a:spcAft>
          <a:spcPct val="0"/>
        </a:spcAft>
        <a:buChar char="»"/>
        <a:defRPr sz="2000">
          <a:solidFill>
            <a:schemeClr val="tx1"/>
          </a:solidFill>
          <a:latin typeface="+mn-lt"/>
          <a:ea typeface="+mn-ea"/>
        </a:defRPr>
      </a:lvl8pPr>
      <a:lvl9pPr marL="360045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1182688" y="2503488"/>
            <a:ext cx="6357937" cy="1143000"/>
          </a:xfrm>
          <a:prstGeom prst="rect">
            <a:avLst/>
          </a:prstGeom>
          <a:noFill/>
          <a:ln w="9525">
            <a:noFill/>
            <a:miter lim="800000"/>
            <a:headEnd/>
            <a:tailEnd/>
          </a:ln>
        </p:spPr>
        <p:txBody>
          <a:bodyPr vert="horz" wrap="none" lIns="91440" tIns="45720" rIns="91440" bIns="45720" numCol="1" anchor="ctr" anchorCtr="0" compatLnSpc="1">
            <a:prstTxWarp prst="textNoShape">
              <a:avLst/>
            </a:prstTxWarp>
          </a:bodyPr>
          <a:lstStyle/>
          <a:p>
            <a:pPr lvl="0"/>
            <a:r>
              <a:rPr lang="en-US" altLang="en-US" smtClean="0"/>
              <a:t>Click to edit Master title style</a:t>
            </a:r>
          </a:p>
        </p:txBody>
      </p:sp>
      <p:pic>
        <p:nvPicPr>
          <p:cNvPr id="3075" name="Picture 22" descr="KNNPptTitlePgV2"/>
          <p:cNvPicPr>
            <a:picLocks noChangeAspect="1" noChangeArrowheads="1"/>
          </p:cNvPicPr>
          <p:nvPr/>
        </p:nvPicPr>
        <p:blipFill>
          <a:blip r:embed="rId10" cstate="print"/>
          <a:srcRect/>
          <a:stretch>
            <a:fillRect/>
          </a:stretch>
        </p:blipFill>
        <p:spPr bwMode="auto">
          <a:xfrm>
            <a:off x="3175" y="-17463"/>
            <a:ext cx="9137650" cy="689292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Lst>
  <p:hf hdr="0" dt="0"/>
  <p:txStyles>
    <p:titleStyle>
      <a:lvl1pPr algn="l" rtl="0" eaLnBrk="0" fontAlgn="base" hangingPunct="0">
        <a:spcBef>
          <a:spcPct val="0"/>
        </a:spcBef>
        <a:spcAft>
          <a:spcPct val="0"/>
        </a:spcAft>
        <a:defRPr sz="3200">
          <a:solidFill>
            <a:srgbClr val="1665A0"/>
          </a:solidFill>
          <a:latin typeface="+mj-lt"/>
          <a:ea typeface="+mj-ea"/>
          <a:cs typeface="ＭＳ Ｐゴシック" charset="0"/>
        </a:defRPr>
      </a:lvl1pPr>
      <a:lvl2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2pPr>
      <a:lvl3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3pPr>
      <a:lvl4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4pPr>
      <a:lvl5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5pPr>
      <a:lvl6pPr marL="457200" algn="l" rtl="0" fontAlgn="base">
        <a:spcBef>
          <a:spcPct val="0"/>
        </a:spcBef>
        <a:spcAft>
          <a:spcPct val="0"/>
        </a:spcAft>
        <a:defRPr sz="3200">
          <a:solidFill>
            <a:srgbClr val="1665A0"/>
          </a:solidFill>
          <a:latin typeface="Garamond" pitchFamily="1" charset="0"/>
          <a:ea typeface="ＭＳ Ｐゴシック" pitchFamily="1" charset="-128"/>
        </a:defRPr>
      </a:lvl6pPr>
      <a:lvl7pPr marL="914400" algn="l" rtl="0" fontAlgn="base">
        <a:spcBef>
          <a:spcPct val="0"/>
        </a:spcBef>
        <a:spcAft>
          <a:spcPct val="0"/>
        </a:spcAft>
        <a:defRPr sz="3200">
          <a:solidFill>
            <a:srgbClr val="1665A0"/>
          </a:solidFill>
          <a:latin typeface="Garamond" pitchFamily="1" charset="0"/>
          <a:ea typeface="ＭＳ Ｐゴシック" pitchFamily="1" charset="-128"/>
        </a:defRPr>
      </a:lvl7pPr>
      <a:lvl8pPr marL="1371600" algn="l" rtl="0" fontAlgn="base">
        <a:spcBef>
          <a:spcPct val="0"/>
        </a:spcBef>
        <a:spcAft>
          <a:spcPct val="0"/>
        </a:spcAft>
        <a:defRPr sz="3200">
          <a:solidFill>
            <a:srgbClr val="1665A0"/>
          </a:solidFill>
          <a:latin typeface="Garamond" pitchFamily="1" charset="0"/>
          <a:ea typeface="ＭＳ Ｐゴシック" pitchFamily="1" charset="-128"/>
        </a:defRPr>
      </a:lvl8pPr>
      <a:lvl9pPr marL="1828800" algn="l" rtl="0" fontAlgn="base">
        <a:spcBef>
          <a:spcPct val="0"/>
        </a:spcBef>
        <a:spcAft>
          <a:spcPct val="0"/>
        </a:spcAft>
        <a:defRPr sz="3200">
          <a:solidFill>
            <a:srgbClr val="1665A0"/>
          </a:solidFill>
          <a:latin typeface="Garamond"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776413"/>
            <a:ext cx="6064250" cy="1804987"/>
          </a:xfrm>
        </p:spPr>
        <p:txBody>
          <a:bodyPr/>
          <a:lstStyle/>
          <a:p>
            <a:pPr eaLnBrk="1" hangingPunct="1">
              <a:lnSpc>
                <a:spcPct val="90000"/>
              </a:lnSpc>
            </a:pPr>
            <a:r>
              <a:rPr lang="en-US" altLang="en-US" sz="4400" dirty="0" smtClean="0"/>
              <a:t>West Contra Costa USD</a:t>
            </a:r>
          </a:p>
        </p:txBody>
      </p:sp>
      <p:sp>
        <p:nvSpPr>
          <p:cNvPr id="7171" name="Rectangle 5"/>
          <p:cNvSpPr>
            <a:spLocks noChangeArrowheads="1"/>
          </p:cNvSpPr>
          <p:nvPr/>
        </p:nvSpPr>
        <p:spPr bwMode="auto">
          <a:xfrm>
            <a:off x="914400" y="2971800"/>
            <a:ext cx="7696200" cy="1440394"/>
          </a:xfrm>
          <a:prstGeom prst="rect">
            <a:avLst/>
          </a:prstGeom>
          <a:noFill/>
          <a:ln w="9525">
            <a:noFill/>
            <a:miter lim="800000"/>
            <a:headEnd/>
            <a:tailEnd/>
          </a:ln>
        </p:spPr>
        <p:txBody>
          <a:bodyPr>
            <a:spAutoFit/>
          </a:bodyPr>
          <a:lstStyle/>
          <a:p>
            <a:pPr algn="l"/>
            <a:r>
              <a:rPr lang="en-US" altLang="en-US" dirty="0" smtClean="0">
                <a:solidFill>
                  <a:srgbClr val="131313"/>
                </a:solidFill>
                <a:latin typeface="Garamond" pitchFamily="18" charset="0"/>
              </a:rPr>
              <a:t>2015 General Obligation Bond</a:t>
            </a:r>
            <a:endParaRPr lang="en-US" altLang="en-US" dirty="0">
              <a:solidFill>
                <a:srgbClr val="131313"/>
              </a:solidFill>
              <a:latin typeface="Garamond" pitchFamily="18" charset="0"/>
            </a:endParaRPr>
          </a:p>
          <a:p>
            <a:pPr algn="l"/>
            <a:endParaRPr lang="en-US" altLang="en-US" dirty="0">
              <a:solidFill>
                <a:srgbClr val="131313"/>
              </a:solidFill>
              <a:latin typeface="Garamond" pitchFamily="18" charset="0"/>
            </a:endParaRPr>
          </a:p>
          <a:p>
            <a:pPr algn="l"/>
            <a:r>
              <a:rPr lang="en-US" altLang="en-US" sz="1800" dirty="0">
                <a:solidFill>
                  <a:srgbClr val="131313"/>
                </a:solidFill>
                <a:latin typeface="Garamond" pitchFamily="18" charset="0"/>
              </a:rPr>
              <a:t>Presentation to the </a:t>
            </a:r>
            <a:r>
              <a:rPr lang="en-US" altLang="en-US" sz="1800" dirty="0" smtClean="0">
                <a:solidFill>
                  <a:srgbClr val="131313"/>
                </a:solidFill>
                <a:latin typeface="Garamond" pitchFamily="18" charset="0"/>
              </a:rPr>
              <a:t>Board of Education</a:t>
            </a:r>
            <a:endParaRPr lang="en-US" altLang="en-US" sz="1800" dirty="0">
              <a:solidFill>
                <a:srgbClr val="131313"/>
              </a:solidFill>
              <a:latin typeface="Garamond" pitchFamily="18" charset="0"/>
            </a:endParaRPr>
          </a:p>
          <a:p>
            <a:pPr algn="l">
              <a:lnSpc>
                <a:spcPct val="120000"/>
              </a:lnSpc>
            </a:pPr>
            <a:r>
              <a:rPr lang="en-US" altLang="en-US" sz="1800" smtClean="0">
                <a:solidFill>
                  <a:srgbClr val="131313"/>
                </a:solidFill>
                <a:latin typeface="Garamond" pitchFamily="18" charset="0"/>
              </a:rPr>
              <a:t>March </a:t>
            </a:r>
            <a:r>
              <a:rPr lang="en-US" altLang="en-US" sz="1800" smtClean="0">
                <a:solidFill>
                  <a:srgbClr val="131313"/>
                </a:solidFill>
                <a:latin typeface="Garamond" pitchFamily="18" charset="0"/>
              </a:rPr>
              <a:t>18, </a:t>
            </a:r>
            <a:r>
              <a:rPr lang="en-US" altLang="en-US" sz="1800" dirty="0" smtClean="0">
                <a:solidFill>
                  <a:srgbClr val="131313"/>
                </a:solidFill>
                <a:latin typeface="Garamond" pitchFamily="18" charset="0"/>
              </a:rPr>
              <a:t>2015</a:t>
            </a:r>
            <a:endParaRPr lang="en-US" altLang="en-US" sz="1800" dirty="0">
              <a:solidFill>
                <a:srgbClr val="1665A0"/>
              </a:solidFill>
              <a:latin typeface="Garamond" pitchFamily="18" charset="0"/>
            </a:endParaRPr>
          </a:p>
        </p:txBody>
      </p:sp>
      <p:pic>
        <p:nvPicPr>
          <p:cNvPr id="7172" name="Picture 5" descr="I:\Marketing\Logos_&amp;_Seals\wccusd.jpg"/>
          <p:cNvPicPr>
            <a:picLocks noChangeAspect="1" noChangeArrowheads="1"/>
          </p:cNvPicPr>
          <p:nvPr/>
        </p:nvPicPr>
        <p:blipFill>
          <a:blip r:embed="rId3" cstate="print"/>
          <a:srcRect/>
          <a:stretch>
            <a:fillRect/>
          </a:stretch>
        </p:blipFill>
        <p:spPr bwMode="auto">
          <a:xfrm>
            <a:off x="914400" y="1484313"/>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2015 Bond Investors</a:t>
            </a:r>
          </a:p>
        </p:txBody>
      </p:sp>
      <p:sp>
        <p:nvSpPr>
          <p:cNvPr id="8196" name="Content Placeholder 2"/>
          <p:cNvSpPr>
            <a:spLocks noGrp="1"/>
          </p:cNvSpPr>
          <p:nvPr>
            <p:ph idx="1"/>
          </p:nvPr>
        </p:nvSpPr>
        <p:spPr>
          <a:xfrm>
            <a:off x="838200" y="1219200"/>
            <a:ext cx="7239000" cy="3505200"/>
          </a:xfrm>
        </p:spPr>
        <p:txBody>
          <a:bodyPr/>
          <a:lstStyle/>
          <a:p>
            <a:r>
              <a:rPr lang="en-US" sz="1600" dirty="0" smtClean="0"/>
              <a:t>The 2015 transaction received orders from a core group of institutional investors, as summarized below.  </a:t>
            </a:r>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p>
          <a:p>
            <a:pPr>
              <a:defRPr/>
            </a:pPr>
            <a:r>
              <a:rPr lang="en-US" dirty="0" smtClean="0"/>
              <a:t>|</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9</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endParaRPr lang="en-US" sz="800" dirty="0">
              <a:latin typeface="Calibri" pitchFamily="34" charset="0"/>
            </a:endParaRPr>
          </a:p>
        </p:txBody>
      </p:sp>
      <p:pic>
        <p:nvPicPr>
          <p:cNvPr id="1271" name="Picture 247"/>
          <p:cNvPicPr>
            <a:picLocks noChangeAspect="1" noChangeArrowheads="1"/>
          </p:cNvPicPr>
          <p:nvPr/>
        </p:nvPicPr>
        <p:blipFill>
          <a:blip r:embed="rId2" cstate="print"/>
          <a:srcRect/>
          <a:stretch>
            <a:fillRect/>
          </a:stretch>
        </p:blipFill>
        <p:spPr bwMode="auto">
          <a:xfrm>
            <a:off x="2217069" y="1905000"/>
            <a:ext cx="4709862" cy="38139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2015 Bond Investors (</a:t>
            </a:r>
            <a:r>
              <a:rPr lang="en-US" dirty="0" err="1" smtClean="0"/>
              <a:t>con’t</a:t>
            </a:r>
            <a:r>
              <a:rPr lang="en-US" dirty="0" smtClean="0"/>
              <a:t>)</a:t>
            </a:r>
          </a:p>
        </p:txBody>
      </p:sp>
      <p:sp>
        <p:nvSpPr>
          <p:cNvPr id="8196" name="Content Placeholder 2"/>
          <p:cNvSpPr>
            <a:spLocks noGrp="1"/>
          </p:cNvSpPr>
          <p:nvPr>
            <p:ph idx="1"/>
          </p:nvPr>
        </p:nvSpPr>
        <p:spPr>
          <a:xfrm>
            <a:off x="838200" y="1219200"/>
            <a:ext cx="7239000" cy="3505200"/>
          </a:xfrm>
        </p:spPr>
        <p:txBody>
          <a:bodyPr/>
          <a:lstStyle/>
          <a:p>
            <a:r>
              <a:rPr lang="en-US" sz="1600" dirty="0" smtClean="0"/>
              <a:t>The financing also attracted professional wealth management companies.   </a:t>
            </a:r>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10</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endParaRPr lang="en-US" sz="800" dirty="0">
              <a:latin typeface="Calibri" pitchFamily="34" charset="0"/>
            </a:endParaRPr>
          </a:p>
        </p:txBody>
      </p:sp>
      <p:pic>
        <p:nvPicPr>
          <p:cNvPr id="17411" name="Picture 3"/>
          <p:cNvPicPr>
            <a:picLocks noChangeAspect="1" noChangeArrowheads="1"/>
          </p:cNvPicPr>
          <p:nvPr/>
        </p:nvPicPr>
        <p:blipFill>
          <a:blip r:embed="rId2" cstate="print"/>
          <a:srcRect/>
          <a:stretch>
            <a:fillRect/>
          </a:stretch>
        </p:blipFill>
        <p:spPr bwMode="auto">
          <a:xfrm>
            <a:off x="2266950" y="1828800"/>
            <a:ext cx="4610100" cy="3800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14700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200" kern="0" noProof="0" dirty="0" smtClean="0">
              <a:solidFill>
                <a:srgbClr val="1665A0"/>
              </a:solidFill>
              <a:latin typeface="+mj-lt"/>
              <a:ea typeface="+mj-ea"/>
              <a:cs typeface="ＭＳ Ｐゴシック"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rgbClr val="1665A0"/>
                </a:solidFill>
                <a:effectLst/>
                <a:uLnTx/>
                <a:uFillTx/>
                <a:latin typeface="+mj-lt"/>
                <a:ea typeface="+mj-ea"/>
                <a:cs typeface="ＭＳ Ｐゴシック" charset="0"/>
              </a:rPr>
              <a:t>II. </a:t>
            </a:r>
            <a:r>
              <a:rPr lang="en-US" sz="3200" kern="0" dirty="0" smtClean="0">
                <a:solidFill>
                  <a:srgbClr val="1665A0"/>
                </a:solidFill>
                <a:latin typeface="+mj-lt"/>
                <a:ea typeface="+mj-ea"/>
                <a:cs typeface="ＭＳ Ｐゴシック" charset="0"/>
              </a:rPr>
              <a:t>Plan of Finance</a:t>
            </a:r>
            <a:endParaRPr kumimoji="0" lang="en-US" sz="3200" b="0" i="0" u="none" strike="noStrike" kern="0" cap="none" spc="0" normalizeH="0" baseline="0" noProof="0" dirty="0">
              <a:ln>
                <a:noFill/>
              </a:ln>
              <a:solidFill>
                <a:srgbClr val="1665A0"/>
              </a:solidFill>
              <a:effectLst/>
              <a:uLnTx/>
              <a:uFillTx/>
              <a:latin typeface="+mj-lt"/>
              <a:ea typeface="+mj-ea"/>
              <a:cs typeface="ＭＳ Ｐゴシック"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
            <a:ext cx="7772400" cy="1143000"/>
          </a:xfrm>
        </p:spPr>
        <p:txBody>
          <a:bodyPr/>
          <a:lstStyle/>
          <a:p>
            <a:r>
              <a:rPr lang="en-US" dirty="0" smtClean="0"/>
              <a:t/>
            </a:r>
            <a:br>
              <a:rPr lang="en-US" dirty="0" smtClean="0"/>
            </a:br>
            <a:r>
              <a:rPr lang="en-US" dirty="0" smtClean="0"/>
              <a:t>Current Plan of Finance</a:t>
            </a:r>
          </a:p>
        </p:txBody>
      </p:sp>
      <p:sp>
        <p:nvSpPr>
          <p:cNvPr id="8195" name="Content Placeholder 2"/>
          <p:cNvSpPr>
            <a:spLocks noGrp="1"/>
          </p:cNvSpPr>
          <p:nvPr>
            <p:ph idx="1"/>
          </p:nvPr>
        </p:nvSpPr>
        <p:spPr>
          <a:xfrm>
            <a:off x="1143000" y="1143000"/>
            <a:ext cx="7239000" cy="1295400"/>
          </a:xfrm>
        </p:spPr>
        <p:txBody>
          <a:bodyPr/>
          <a:lstStyle/>
          <a:p>
            <a:r>
              <a:rPr lang="en-US" sz="1800" dirty="0" smtClean="0"/>
              <a:t>The current plan of finance assumes issuance of bonds in alternating years.  </a:t>
            </a:r>
          </a:p>
          <a:p>
            <a:pPr lvl="1"/>
            <a:r>
              <a:rPr lang="en-US" sz="1400" dirty="0" smtClean="0"/>
              <a:t>Both the Election of 2010 and Election of 2012 will have $190 million in remaining bond authorization, totaling $380 million.   </a:t>
            </a:r>
          </a:p>
          <a:p>
            <a:pPr lvl="1"/>
            <a:r>
              <a:rPr lang="en-US" sz="1400" dirty="0" smtClean="0"/>
              <a:t>The current plan of finance assumes a $48 tax levy and 4.0% annual AV growth.  </a:t>
            </a:r>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12</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577719375"/>
              </p:ext>
            </p:extLst>
          </p:nvPr>
        </p:nvGraphicFramePr>
        <p:xfrm>
          <a:off x="914401" y="2286000"/>
          <a:ext cx="7238999" cy="3419474"/>
        </p:xfrm>
        <a:graphic>
          <a:graphicData uri="http://schemas.openxmlformats.org/drawingml/2006/table">
            <a:tbl>
              <a:tblPr firstRow="1" bandRow="1">
                <a:tableStyleId>{3C2FFA5D-87B4-456A-9821-1D502468CF0F}</a:tableStyleId>
              </a:tblPr>
              <a:tblGrid>
                <a:gridCol w="1057382"/>
                <a:gridCol w="1626741"/>
                <a:gridCol w="1518292"/>
                <a:gridCol w="1518292"/>
                <a:gridCol w="1518292"/>
              </a:tblGrid>
              <a:tr h="423725">
                <a:tc>
                  <a:txBody>
                    <a:bodyPr/>
                    <a:lstStyle/>
                    <a:p>
                      <a:pPr algn="ctr" rtl="0" fontAlgn="ctr"/>
                      <a:r>
                        <a:rPr lang="en-US" sz="1100" b="1" i="0" u="none" strike="noStrike" dirty="0" smtClean="0">
                          <a:solidFill>
                            <a:schemeClr val="tx1"/>
                          </a:solidFill>
                          <a:effectLst/>
                          <a:latin typeface="Arial" pitchFamily="34" charset="0"/>
                          <a:cs typeface="Arial" pitchFamily="34" charset="0"/>
                        </a:rPr>
                        <a:t>Year</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i="0" u="none" strike="noStrike" dirty="0" smtClean="0">
                          <a:solidFill>
                            <a:schemeClr val="tx1"/>
                          </a:solidFill>
                          <a:effectLst/>
                          <a:latin typeface="Arial" pitchFamily="34" charset="0"/>
                          <a:cs typeface="Arial" pitchFamily="34" charset="0"/>
                        </a:rPr>
                        <a:t>Series</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2010</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 D</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2012</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a:t>
                      </a:r>
                      <a:r>
                        <a:rPr lang="en-US" sz="1100" b="1" u="none" strike="noStrike" baseline="0" dirty="0" smtClean="0">
                          <a:solidFill>
                            <a:schemeClr val="tx1"/>
                          </a:solidFill>
                          <a:effectLst/>
                          <a:latin typeface="Arial" pitchFamily="34" charset="0"/>
                          <a:cs typeface="Arial" pitchFamily="34" charset="0"/>
                        </a:rPr>
                        <a:t> E</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Total</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r>
              <a:tr h="405591">
                <a:tc>
                  <a:txBody>
                    <a:bodyPr/>
                    <a:lstStyle/>
                    <a:p>
                      <a:pPr algn="ctr"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Previously Issued</a:t>
                      </a: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$140,000,000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$225,000,000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algn="ctr" rtl="0" fontAlgn="ctr"/>
                      <a:r>
                        <a:rPr lang="en-US" sz="1100" u="none" strike="noStrike" dirty="0" smtClean="0">
                          <a:effectLst/>
                          <a:latin typeface="Arial" pitchFamily="34" charset="0"/>
                          <a:cs typeface="Arial" pitchFamily="34" charset="0"/>
                        </a:rPr>
                        <a:t>2014-15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C</a:t>
                      </a:r>
                    </a:p>
                    <a:p>
                      <a:pPr algn="ctr" rtl="0" fontAlgn="ctr"/>
                      <a:r>
                        <a:rPr lang="en-US" sz="1100" u="none" strike="noStrike" baseline="0" dirty="0" smtClean="0">
                          <a:effectLst/>
                          <a:latin typeface="Arial" pitchFamily="34" charset="0"/>
                          <a:cs typeface="Arial" pitchFamily="34" charset="0"/>
                        </a:rPr>
                        <a:t>Elec. 2012 Ser. B</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50,000,000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135,000,000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2016-17</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D</a:t>
                      </a:r>
                    </a:p>
                    <a:p>
                      <a:pPr algn="ctr" rtl="0" fontAlgn="ctr"/>
                      <a:r>
                        <a:rPr lang="en-US" sz="1100" u="none" strike="noStrike" baseline="0" dirty="0" smtClean="0">
                          <a:effectLst/>
                          <a:latin typeface="Arial" pitchFamily="34" charset="0"/>
                          <a:cs typeface="Arial" pitchFamily="34" charset="0"/>
                        </a:rPr>
                        <a:t>Elec. 2012 Ser. C</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125,000,000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2018-19</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E</a:t>
                      </a:r>
                    </a:p>
                    <a:p>
                      <a:pPr algn="ctr" rtl="0" fontAlgn="ctr"/>
                      <a:r>
                        <a:rPr lang="en-US" sz="1100" u="none" strike="noStrike" baseline="0" dirty="0" smtClean="0">
                          <a:effectLst/>
                          <a:latin typeface="Arial" pitchFamily="34" charset="0"/>
                          <a:cs typeface="Arial" pitchFamily="34" charset="0"/>
                        </a:rPr>
                        <a:t>Elec. 2012 Ser. D</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125,000,000</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50272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2020-21</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F</a:t>
                      </a:r>
                    </a:p>
                    <a:p>
                      <a:pPr algn="ctr" rtl="0" fontAlgn="ctr"/>
                      <a:r>
                        <a:rPr lang="en-US" sz="1100" u="none" strike="noStrike" baseline="0" dirty="0" smtClean="0">
                          <a:effectLst/>
                          <a:latin typeface="Arial" pitchFamily="34" charset="0"/>
                          <a:cs typeface="Arial" pitchFamily="34" charset="0"/>
                        </a:rPr>
                        <a:t>Elec. 2012 Ser. E</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44,714,718</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56,963,559</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101,678,277</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2045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G</a:t>
                      </a:r>
                    </a:p>
                    <a:p>
                      <a:pPr algn="ctr" rtl="0" fontAlgn="ctr"/>
                      <a:r>
                        <a:rPr lang="en-US" sz="1100" u="none" strike="noStrike" baseline="0" dirty="0" smtClean="0">
                          <a:effectLst/>
                          <a:latin typeface="Arial" pitchFamily="34" charset="0"/>
                          <a:cs typeface="Arial" pitchFamily="34" charset="0"/>
                        </a:rPr>
                        <a:t>Elec. 2012 Ser. F</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20,285,282</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8,036,441</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28,321,723</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B w="19050" cap="flat" cmpd="sng" algn="ctr">
                      <a:solidFill>
                        <a:schemeClr val="bg1"/>
                      </a:solidFill>
                      <a:prstDash val="solid"/>
                      <a:round/>
                      <a:headEnd type="none" w="med" len="med"/>
                      <a:tailEnd type="none" w="med" len="med"/>
                    </a:lnB>
                  </a:tcPr>
                </a:tc>
              </a:tr>
              <a:tr h="392532">
                <a:tc>
                  <a:txBody>
                    <a:bodyPr/>
                    <a:lstStyle/>
                    <a:p>
                      <a:pPr algn="l"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l" rtl="0" fontAlgn="ctr"/>
                      <a:r>
                        <a:rPr lang="en-US" sz="1100" u="none" strike="noStrike" dirty="0">
                          <a:effectLst/>
                          <a:latin typeface="Arial" pitchFamily="34" charset="0"/>
                          <a:cs typeface="Arial" pitchFamily="34" charset="0"/>
                        </a:rPr>
                        <a:t> </a:t>
                      </a: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$380,000,000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$360,000,000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$740,000,000</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T w="19050" cap="flat" cmpd="sng" algn="ctr">
                      <a:solidFill>
                        <a:schemeClr val="bg1"/>
                      </a:solidFill>
                      <a:prstDash val="solid"/>
                      <a:round/>
                      <a:headEnd type="none" w="med" len="med"/>
                      <a:tailEnd type="none" w="med" len="med"/>
                    </a:lnT>
                  </a:tcPr>
                </a:tc>
              </a:tr>
            </a:tbl>
          </a:graphicData>
        </a:graphic>
      </p:graphicFrame>
      <p:sp>
        <p:nvSpPr>
          <p:cNvPr id="11" name="TextBox 10"/>
          <p:cNvSpPr txBox="1"/>
          <p:nvPr/>
        </p:nvSpPr>
        <p:spPr>
          <a:xfrm>
            <a:off x="1181100" y="5705475"/>
            <a:ext cx="6781800" cy="707886"/>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after the 2015 issuance may be required to use AB 182 compliant capital appreciation bonds and/or the use of Bond Anticipation Notes.  </a:t>
            </a:r>
          </a:p>
          <a:p>
            <a:pPr algn="l">
              <a:tabLst>
                <a:tab pos="0" algn="l"/>
              </a:tabLst>
            </a:pPr>
            <a:endParaRPr lang="en-US" sz="1000" dirty="0"/>
          </a:p>
        </p:txBody>
      </p:sp>
    </p:spTree>
    <p:extLst>
      <p:ext uri="{BB962C8B-B14F-4D97-AF65-F5344CB8AC3E}">
        <p14:creationId xmlns:p14="http://schemas.microsoft.com/office/powerpoint/2010/main" val="3248112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Election of 2012 Debt Structure</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13</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0" name="Content Placeholder 9"/>
          <p:cNvSpPr>
            <a:spLocks noGrp="1"/>
          </p:cNvSpPr>
          <p:nvPr>
            <p:ph idx="1"/>
          </p:nvPr>
        </p:nvSpPr>
        <p:spPr>
          <a:xfrm>
            <a:off x="1143000" y="1143000"/>
            <a:ext cx="7239000" cy="3581400"/>
          </a:xfrm>
        </p:spPr>
        <p:txBody>
          <a:bodyPr/>
          <a:lstStyle/>
          <a:p>
            <a:r>
              <a:rPr lang="en-US" dirty="0" smtClean="0"/>
              <a:t>Over time, the Election of 2012 bonds will be structured to meet projected tax revenue constraints based on 4% AV growth and tax rate of $48/$100,000 of AV.  </a:t>
            </a:r>
            <a:endParaRPr lang="en-US" dirty="0"/>
          </a:p>
        </p:txBody>
      </p:sp>
      <p:graphicFrame>
        <p:nvGraphicFramePr>
          <p:cNvPr id="12" name="Chart 11"/>
          <p:cNvGraphicFramePr>
            <a:graphicFrameLocks noGrp="1"/>
          </p:cNvGraphicFramePr>
          <p:nvPr/>
        </p:nvGraphicFramePr>
        <p:xfrm>
          <a:off x="235442" y="2286000"/>
          <a:ext cx="8673116" cy="3526933"/>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a:off x="1181100" y="5791200"/>
            <a:ext cx="6781800" cy="861774"/>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after the 2015 issuance may be required to use AB 182 compliant capital appreciation bonds and/or the use of Bond Anticipation Notes.  </a:t>
            </a:r>
          </a:p>
          <a:p>
            <a:pPr algn="l">
              <a:tabLst>
                <a:tab pos="0" algn="l"/>
              </a:tabLst>
            </a:pPr>
            <a:r>
              <a:rPr lang="en-US" sz="1000" dirty="0" smtClean="0"/>
              <a:t>Certain amounts of rate stabilization funds or debt service funds are used to offset debt service.</a:t>
            </a:r>
          </a:p>
          <a:p>
            <a:pPr algn="l">
              <a:tabLst>
                <a:tab pos="0" algn="l"/>
              </a:tabLst>
            </a:pPr>
            <a:endParaRPr lang="en-US" sz="1000" dirty="0"/>
          </a:p>
        </p:txBody>
      </p:sp>
      <p:sp>
        <p:nvSpPr>
          <p:cNvPr id="14" name="TextBox 13"/>
          <p:cNvSpPr txBox="1"/>
          <p:nvPr/>
        </p:nvSpPr>
        <p:spPr>
          <a:xfrm>
            <a:off x="3492217" y="2133600"/>
            <a:ext cx="2159566" cy="261610"/>
          </a:xfrm>
          <a:prstGeom prst="rect">
            <a:avLst/>
          </a:prstGeom>
          <a:noFill/>
        </p:spPr>
        <p:txBody>
          <a:bodyPr wrap="none" rtlCol="0">
            <a:spAutoFit/>
          </a:bodyPr>
          <a:lstStyle/>
          <a:p>
            <a:r>
              <a:rPr lang="en-US" sz="1100" dirty="0" smtClean="0"/>
              <a:t>Election of 2012 – Debt Service</a:t>
            </a:r>
            <a:endParaRPr lang="en-US" sz="1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altLang="en-US" dirty="0" smtClean="0"/>
              <a:t>Election of 2010 Debt Structure</a:t>
            </a:r>
            <a:endParaRPr lang="en-US" altLang="en-US" dirty="0" smtClean="0"/>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14</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0" name="Content Placeholder 9"/>
          <p:cNvSpPr>
            <a:spLocks noGrp="1"/>
          </p:cNvSpPr>
          <p:nvPr>
            <p:ph idx="1"/>
          </p:nvPr>
        </p:nvSpPr>
        <p:spPr>
          <a:xfrm>
            <a:off x="1143000" y="1143000"/>
            <a:ext cx="7239000" cy="3581400"/>
          </a:xfrm>
        </p:spPr>
        <p:txBody>
          <a:bodyPr/>
          <a:lstStyle/>
          <a:p>
            <a:r>
              <a:rPr lang="en-US" dirty="0" smtClean="0"/>
              <a:t>Over time, the Election of 2010 bonds will be structured to meet projected tax revenue constraints based on 4% AV growth and tax rate of $48/$100,000 of AV.  </a:t>
            </a:r>
            <a:endParaRPr lang="en-US" dirty="0"/>
          </a:p>
        </p:txBody>
      </p:sp>
      <p:sp>
        <p:nvSpPr>
          <p:cNvPr id="13" name="TextBox 12"/>
          <p:cNvSpPr txBox="1"/>
          <p:nvPr/>
        </p:nvSpPr>
        <p:spPr>
          <a:xfrm>
            <a:off x="1181100" y="5791200"/>
            <a:ext cx="6781800" cy="861774"/>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after the 2015 issuance may be required to use AB 182 compliant capital appreciation bonds and/or the use of Bond Anticipation Notes.  </a:t>
            </a:r>
          </a:p>
          <a:p>
            <a:pPr algn="l">
              <a:tabLst>
                <a:tab pos="0" algn="l"/>
              </a:tabLst>
            </a:pPr>
            <a:r>
              <a:rPr lang="en-US" sz="1000" dirty="0" smtClean="0"/>
              <a:t>Certain amounts of rate stabilization funds or debt service funds are used to offset debt service.</a:t>
            </a:r>
          </a:p>
          <a:p>
            <a:pPr algn="l">
              <a:tabLst>
                <a:tab pos="0" algn="l"/>
              </a:tabLst>
            </a:pPr>
            <a:endParaRPr lang="en-US" sz="1000" dirty="0"/>
          </a:p>
        </p:txBody>
      </p:sp>
      <p:sp>
        <p:nvSpPr>
          <p:cNvPr id="14" name="TextBox 13"/>
          <p:cNvSpPr txBox="1"/>
          <p:nvPr/>
        </p:nvSpPr>
        <p:spPr>
          <a:xfrm>
            <a:off x="3676633" y="2057400"/>
            <a:ext cx="2266967" cy="261610"/>
          </a:xfrm>
          <a:prstGeom prst="rect">
            <a:avLst/>
          </a:prstGeom>
          <a:noFill/>
        </p:spPr>
        <p:txBody>
          <a:bodyPr wrap="none" rtlCol="0">
            <a:spAutoFit/>
          </a:bodyPr>
          <a:lstStyle/>
          <a:p>
            <a:r>
              <a:rPr lang="en-US" sz="1100" b="1" dirty="0" smtClean="0"/>
              <a:t>Election of 2010 – Debt Service</a:t>
            </a:r>
            <a:endParaRPr lang="en-US" sz="1100" b="1" dirty="0"/>
          </a:p>
        </p:txBody>
      </p:sp>
      <p:graphicFrame>
        <p:nvGraphicFramePr>
          <p:cNvPr id="9" name="Chart 8"/>
          <p:cNvGraphicFramePr>
            <a:graphicFrameLocks/>
          </p:cNvGraphicFramePr>
          <p:nvPr>
            <p:extLst>
              <p:ext uri="{D42A27DB-BD31-4B8C-83A1-F6EECF244321}">
                <p14:modId xmlns:p14="http://schemas.microsoft.com/office/powerpoint/2010/main" val="2914924177"/>
              </p:ext>
            </p:extLst>
          </p:nvPr>
        </p:nvGraphicFramePr>
        <p:xfrm>
          <a:off x="228600" y="2188204"/>
          <a:ext cx="8839200" cy="36791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14700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200" kern="0" noProof="0" dirty="0" smtClean="0">
              <a:solidFill>
                <a:srgbClr val="1665A0"/>
              </a:solidFill>
              <a:latin typeface="+mj-lt"/>
              <a:ea typeface="+mj-ea"/>
              <a:cs typeface="ＭＳ Ｐゴシック"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rgbClr val="1665A0"/>
                </a:solidFill>
                <a:effectLst/>
                <a:uLnTx/>
                <a:uFillTx/>
                <a:latin typeface="+mj-lt"/>
                <a:ea typeface="+mj-ea"/>
                <a:cs typeface="ＭＳ Ｐゴシック" charset="0"/>
              </a:rPr>
              <a:t>I. </a:t>
            </a:r>
            <a:r>
              <a:rPr lang="en-US" sz="3200" kern="0" dirty="0" smtClean="0">
                <a:solidFill>
                  <a:srgbClr val="1665A0"/>
                </a:solidFill>
                <a:latin typeface="+mj-lt"/>
                <a:ea typeface="+mj-ea"/>
                <a:cs typeface="ＭＳ Ｐゴシック" charset="0"/>
              </a:rPr>
              <a:t>2015 General Obligation Bonds</a:t>
            </a:r>
            <a:endParaRPr kumimoji="0" lang="en-US" sz="3200" b="0" i="0" u="none" strike="noStrike" kern="0" cap="none" spc="0" normalizeH="0" baseline="0" noProof="0" dirty="0">
              <a:ln>
                <a:noFill/>
              </a:ln>
              <a:solidFill>
                <a:srgbClr val="1665A0"/>
              </a:solidFill>
              <a:effectLst/>
              <a:uLnTx/>
              <a:uFillTx/>
              <a:latin typeface="+mj-lt"/>
              <a:ea typeface="+mj-ea"/>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2015 General Obligation Bonds</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2</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33400" y="1219200"/>
            <a:ext cx="7924800" cy="4572000"/>
          </a:xfrm>
        </p:spPr>
        <p:txBody>
          <a:bodyPr/>
          <a:lstStyle/>
          <a:p>
            <a:r>
              <a:rPr lang="en-US" altLang="en-US" sz="1600" dirty="0" smtClean="0"/>
              <a:t>The District issued $135 million in general obligation bonds within the approved parameters.  </a:t>
            </a:r>
            <a:br>
              <a:rPr lang="en-US" altLang="en-US" sz="1600" dirty="0" smtClean="0"/>
            </a:br>
            <a:endParaRPr lang="en-US" altLang="en-US" sz="1600" dirty="0" smtClean="0"/>
          </a:p>
          <a:p>
            <a:pPr lvl="2">
              <a:spcBef>
                <a:spcPts val="0"/>
              </a:spcBef>
              <a:defRPr/>
            </a:pPr>
            <a:r>
              <a:rPr lang="en-US" sz="1600" dirty="0" smtClean="0"/>
              <a:t>Bonds were issued as $50 million Election of 2010, Series C, and $85 million Election of 2012, Series B, for a total of $135 million.  </a:t>
            </a:r>
          </a:p>
          <a:p>
            <a:pPr lvl="2">
              <a:spcBef>
                <a:spcPts val="0"/>
              </a:spcBef>
              <a:defRPr/>
            </a:pPr>
            <a:endParaRPr lang="en-US" sz="1600" dirty="0" smtClean="0"/>
          </a:p>
          <a:p>
            <a:pPr lvl="2">
              <a:spcBef>
                <a:spcPts val="0"/>
              </a:spcBef>
              <a:defRPr/>
            </a:pPr>
            <a:r>
              <a:rPr lang="en-US" sz="1600" dirty="0" smtClean="0"/>
              <a:t>Fixed-rate current interest bonds, with 40-year final maturity</a:t>
            </a:r>
          </a:p>
          <a:p>
            <a:pPr lvl="2">
              <a:spcBef>
                <a:spcPts val="0"/>
              </a:spcBef>
              <a:defRPr/>
            </a:pPr>
            <a:endParaRPr lang="en-US" sz="1600" dirty="0" smtClean="0"/>
          </a:p>
          <a:p>
            <a:pPr lvl="2">
              <a:spcBef>
                <a:spcPts val="0"/>
              </a:spcBef>
              <a:defRPr/>
            </a:pPr>
            <a:r>
              <a:rPr lang="en-US" sz="1600" dirty="0" smtClean="0"/>
              <a:t>No capital appreciation bonds</a:t>
            </a:r>
          </a:p>
          <a:p>
            <a:pPr lvl="2">
              <a:spcBef>
                <a:spcPts val="0"/>
              </a:spcBef>
              <a:defRPr/>
            </a:pPr>
            <a:endParaRPr lang="en-US" sz="1600" dirty="0" smtClean="0"/>
          </a:p>
          <a:p>
            <a:pPr lvl="2">
              <a:spcBef>
                <a:spcPts val="0"/>
              </a:spcBef>
              <a:defRPr/>
            </a:pPr>
            <a:r>
              <a:rPr lang="en-US" sz="1600" dirty="0" smtClean="0"/>
              <a:t>Maximum underwriter’s discount of $5.25/bond.  </a:t>
            </a:r>
            <a:br>
              <a:rPr lang="en-US" sz="1600" dirty="0" smtClean="0"/>
            </a:br>
            <a:endParaRPr lang="en-US" sz="1600" dirty="0" smtClean="0"/>
          </a:p>
          <a:p>
            <a:r>
              <a:rPr lang="en-US" sz="1600" dirty="0" smtClean="0"/>
              <a:t>The 2015 Bonds were structured to allow remaining debt service capacity for future bond issuances and to ensure that tax rates to not exceed $48 per $100,000 of AV, assuming 4% AV growth.  </a:t>
            </a:r>
          </a:p>
          <a:p>
            <a:r>
              <a:rPr lang="en-US" sz="1600" dirty="0" smtClean="0"/>
              <a:t>A longer final amortization of 40 years with current interest bonds were used to fit within debt service constraints once all bonds are issued and thus provide maximum future flexibility.  </a:t>
            </a:r>
          </a:p>
          <a:p>
            <a:endParaRPr lang="en-US" altLang="en-US" sz="1600" dirty="0" smtClean="0"/>
          </a:p>
          <a:p>
            <a:endParaRPr lang="en-US" altLang="en-US" sz="1600" dirty="0" smtClean="0"/>
          </a:p>
          <a:p>
            <a:endParaRPr lang="en-US" altLang="ja-JP" sz="1600" dirty="0" smtClean="0"/>
          </a:p>
          <a:p>
            <a:pPr lvl="1"/>
            <a:endParaRPr lang="en-US" altLang="ja-JP" dirty="0" smtClean="0"/>
          </a:p>
          <a:p>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2015 General Obligation Bonds</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3</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82613" y="1295400"/>
            <a:ext cx="3989387" cy="4038600"/>
          </a:xfrm>
        </p:spPr>
        <p:txBody>
          <a:bodyPr/>
          <a:lstStyle/>
          <a:p>
            <a:r>
              <a:rPr lang="en-US" altLang="en-US" sz="2400" dirty="0" smtClean="0"/>
              <a:t>The bonds generated $134.5 million of proceeds for projects in the District</a:t>
            </a:r>
          </a:p>
          <a:p>
            <a:r>
              <a:rPr lang="en-US" altLang="en-US" sz="2400" dirty="0" smtClean="0"/>
              <a:t>All-in true interest cost of 4.05%</a:t>
            </a:r>
          </a:p>
          <a:p>
            <a:pPr>
              <a:spcBef>
                <a:spcPts val="1200"/>
              </a:spcBef>
            </a:pPr>
            <a:r>
              <a:rPr lang="en-US" altLang="en-US" sz="2400" dirty="0" smtClean="0"/>
              <a:t>The financing used only current interest bonds – no capital appreciation bonds.  </a:t>
            </a:r>
          </a:p>
          <a:p>
            <a:endParaRPr lang="en-US" altLang="en-US" dirty="0" smtClean="0"/>
          </a:p>
          <a:p>
            <a:endParaRPr lang="en-US" altLang="en-US" dirty="0" smtClean="0"/>
          </a:p>
          <a:p>
            <a:endParaRPr lang="en-US" altLang="ja-JP" sz="1800" dirty="0" smtClean="0"/>
          </a:p>
          <a:p>
            <a:pPr lvl="1"/>
            <a:endParaRPr lang="en-US" altLang="ja-JP" sz="1400" dirty="0" smtClean="0"/>
          </a:p>
          <a:p>
            <a:endParaRPr lang="en-US" alt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2089075459"/>
              </p:ext>
            </p:extLst>
          </p:nvPr>
        </p:nvGraphicFramePr>
        <p:xfrm>
          <a:off x="4724400" y="1219200"/>
          <a:ext cx="3733800" cy="4724394"/>
        </p:xfrm>
        <a:graphic>
          <a:graphicData uri="http://schemas.openxmlformats.org/drawingml/2006/table">
            <a:tbl>
              <a:tblPr/>
              <a:tblGrid>
                <a:gridCol w="2150511"/>
                <a:gridCol w="1583289"/>
              </a:tblGrid>
              <a:tr h="281847">
                <a:tc>
                  <a:txBody>
                    <a:bodyPr/>
                    <a:lstStyle/>
                    <a:p>
                      <a:pPr algn="l" fontAlgn="b"/>
                      <a:r>
                        <a:rPr lang="en-US" sz="1200" b="1" i="0" u="sng" strike="noStrike" dirty="0">
                          <a:solidFill>
                            <a:srgbClr val="000000"/>
                          </a:solidFill>
                          <a:latin typeface="Arial" pitchFamily="34" charset="0"/>
                          <a:cs typeface="Arial" pitchFamily="34" charset="0"/>
                        </a:rPr>
                        <a:t>Sources</a:t>
                      </a:r>
                    </a:p>
                  </a:txBody>
                  <a:tcPr marR="9525" marT="9525" marB="0" anchor="b">
                    <a:lnL>
                      <a:noFill/>
                    </a:lnL>
                    <a:lnR>
                      <a:noFill/>
                    </a:lnR>
                    <a:lnT>
                      <a:noFill/>
                    </a:lnT>
                    <a:lnB>
                      <a:noFill/>
                    </a:lnB>
                    <a:solidFill>
                      <a:schemeClr val="accent1"/>
                    </a:solidFill>
                  </a:tcPr>
                </a:tc>
                <a:tc>
                  <a:txBody>
                    <a:bodyPr/>
                    <a:lstStyle/>
                    <a:p>
                      <a:pPr algn="l" fontAlgn="b"/>
                      <a:endParaRPr lang="en-US" sz="1200" b="0" i="0" u="none" strike="noStrike">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Bond Principal</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135,000,000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Bond Premium</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9,425,166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w="6350" cap="flat" cmpd="sng" algn="ctr">
                      <a:solidFill>
                        <a:srgbClr val="000000"/>
                      </a:solidFill>
                      <a:prstDash val="solid"/>
                      <a:round/>
                      <a:headEnd type="none" w="med" len="med"/>
                      <a:tailEnd type="none" w="med" len="med"/>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Total</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144,425,166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w="6350" cap="flat" cmpd="sng" algn="ctr">
                      <a:solidFill>
                        <a:srgbClr val="000000"/>
                      </a:solidFill>
                      <a:prstDash val="solid"/>
                      <a:round/>
                      <a:headEnd type="none" w="med" len="med"/>
                      <a:tailEnd type="none" w="med" len="med"/>
                    </a:lnT>
                    <a:lnB>
                      <a:noFill/>
                    </a:lnB>
                    <a:solidFill>
                      <a:schemeClr val="accent1"/>
                    </a:solidFill>
                  </a:tcPr>
                </a:tc>
              </a:tr>
              <a:tr h="281847">
                <a:tc>
                  <a:txBody>
                    <a:bodyPr/>
                    <a:lstStyle/>
                    <a:p>
                      <a:pPr algn="l" fontAlgn="b"/>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1" i="0" u="sng" strike="noStrike" dirty="0">
                          <a:solidFill>
                            <a:srgbClr val="000000"/>
                          </a:solidFill>
                          <a:latin typeface="Arial" pitchFamily="34" charset="0"/>
                          <a:cs typeface="Arial" pitchFamily="34" charset="0"/>
                        </a:rPr>
                        <a:t>Uses</a:t>
                      </a: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Project Fund</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134,515,425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Debt Service Fund</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8,716,416</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w="6350" cap="flat" cmpd="sng" algn="ctr">
                      <a:noFill/>
                      <a:prstDash val="solid"/>
                      <a:round/>
                      <a:headEnd type="none" w="med" len="med"/>
                      <a:tailEnd type="none" w="med" len="med"/>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Costs of Issuance</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          1,193,325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w="6350" cap="flat" cmpd="sng" algn="ctr">
                      <a:solidFill>
                        <a:srgbClr val="000000"/>
                      </a:solidFill>
                      <a:prstDash val="solid"/>
                      <a:round/>
                      <a:headEnd type="none" w="med" len="med"/>
                      <a:tailEnd type="none" w="med" len="med"/>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Total</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144,425,166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w="6350" cap="flat" cmpd="sng" algn="ctr">
                      <a:solidFill>
                        <a:srgbClr val="000000"/>
                      </a:solidFill>
                      <a:prstDash val="solid"/>
                      <a:round/>
                      <a:headEnd type="none" w="med" len="med"/>
                      <a:tailEnd type="none" w="med" len="med"/>
                    </a:lnT>
                    <a:lnB>
                      <a:noFill/>
                    </a:lnB>
                    <a:solidFill>
                      <a:schemeClr val="accent1"/>
                    </a:solidFill>
                  </a:tcPr>
                </a:tc>
              </a:tr>
              <a:tr h="281847">
                <a:tc>
                  <a:txBody>
                    <a:bodyPr/>
                    <a:lstStyle/>
                    <a:p>
                      <a:pPr algn="l" fontAlgn="b"/>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1" i="0" u="sng" strike="noStrike" dirty="0">
                          <a:solidFill>
                            <a:srgbClr val="000000"/>
                          </a:solidFill>
                          <a:latin typeface="Arial" pitchFamily="34" charset="0"/>
                          <a:cs typeface="Arial" pitchFamily="34" charset="0"/>
                        </a:rPr>
                        <a:t>Statistics</a:t>
                      </a: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All-in true interest cost</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ctr" fontAlgn="b"/>
                      <a:r>
                        <a:rPr lang="en-US" sz="1200" b="0" i="0" u="none" strike="noStrike" dirty="0" smtClean="0">
                          <a:solidFill>
                            <a:srgbClr val="000000"/>
                          </a:solidFill>
                          <a:latin typeface="Arial" pitchFamily="34" charset="0"/>
                          <a:cs typeface="Arial" pitchFamily="34" charset="0"/>
                        </a:rPr>
                        <a:t>4.05%</a:t>
                      </a:r>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Bond Principal</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135,000,000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Total Debt Service</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292,776,127</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Final Maturity</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ctr" fontAlgn="b"/>
                      <a:r>
                        <a:rPr lang="en-US" sz="1200" b="0" i="0" u="none" strike="noStrike" dirty="0" smtClean="0">
                          <a:solidFill>
                            <a:srgbClr val="000000"/>
                          </a:solidFill>
                          <a:latin typeface="Arial" pitchFamily="34" charset="0"/>
                          <a:cs typeface="Arial" pitchFamily="34" charset="0"/>
                        </a:rPr>
                        <a:t>8/1/2054</a:t>
                      </a:r>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14842">
                <a:tc>
                  <a:txBody>
                    <a:bodyPr/>
                    <a:lstStyle/>
                    <a:p>
                      <a:pPr algn="l" fontAlgn="b"/>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ctr" fontAlgn="b"/>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Costs of Issuance Summary</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4</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82613" y="1295400"/>
            <a:ext cx="7772400" cy="1295400"/>
          </a:xfrm>
        </p:spPr>
        <p:txBody>
          <a:bodyPr/>
          <a:lstStyle/>
          <a:p>
            <a:r>
              <a:rPr lang="en-US" altLang="en-US" dirty="0" smtClean="0"/>
              <a:t>Total costs of issuance was $484,575 for the $135 million transaction.  </a:t>
            </a:r>
          </a:p>
          <a:p>
            <a:endParaRPr lang="en-US" altLang="en-US" dirty="0" smtClean="0"/>
          </a:p>
          <a:p>
            <a:endParaRPr lang="en-US" altLang="en-US" dirty="0" smtClean="0"/>
          </a:p>
          <a:p>
            <a:endParaRPr lang="en-US" altLang="ja-JP" sz="1800" dirty="0" smtClean="0"/>
          </a:p>
          <a:p>
            <a:pPr lvl="1"/>
            <a:endParaRPr lang="en-US" altLang="ja-JP" sz="1400" dirty="0" smtClean="0"/>
          </a:p>
          <a:p>
            <a:endParaRPr lang="en-US" alt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1776188697"/>
              </p:ext>
            </p:extLst>
          </p:nvPr>
        </p:nvGraphicFramePr>
        <p:xfrm>
          <a:off x="2133600" y="1752598"/>
          <a:ext cx="5029200" cy="3886203"/>
        </p:xfrm>
        <a:graphic>
          <a:graphicData uri="http://schemas.openxmlformats.org/drawingml/2006/table">
            <a:tbl>
              <a:tblPr/>
              <a:tblGrid>
                <a:gridCol w="3153906"/>
                <a:gridCol w="1875294"/>
              </a:tblGrid>
              <a:tr h="274782">
                <a:tc>
                  <a:txBody>
                    <a:bodyPr/>
                    <a:lstStyle/>
                    <a:p>
                      <a:pPr algn="ctr" fontAlgn="b"/>
                      <a:r>
                        <a:rPr lang="en-US" sz="1200" b="1" i="0" u="none" strike="noStrike" dirty="0">
                          <a:solidFill>
                            <a:srgbClr val="000000"/>
                          </a:solidFill>
                          <a:latin typeface="Arial" pitchFamily="34" charset="0"/>
                          <a:cs typeface="Arial" pitchFamily="34" charset="0"/>
                        </a:rPr>
                        <a:t>Professional Service</a:t>
                      </a:r>
                    </a:p>
                  </a:txBody>
                  <a:tcPr marL="9525" marR="9525" marT="9525" marB="0" anchor="b">
                    <a:lnL>
                      <a:noFill/>
                    </a:lnL>
                    <a:lnR>
                      <a:noFill/>
                    </a:lnR>
                    <a:lnT>
                      <a:noFill/>
                    </a:lnT>
                    <a:lnB w="28575" cap="flat" cmpd="sng" algn="ctr">
                      <a:solidFill>
                        <a:schemeClr val="bg1"/>
                      </a:solidFill>
                      <a:prstDash val="solid"/>
                      <a:round/>
                      <a:headEnd type="none" w="med" len="med"/>
                      <a:tailEnd type="none" w="med" len="med"/>
                    </a:lnB>
                    <a:solidFill>
                      <a:schemeClr val="accent1"/>
                    </a:solidFill>
                  </a:tcPr>
                </a:tc>
                <a:tc>
                  <a:txBody>
                    <a:bodyPr/>
                    <a:lstStyle/>
                    <a:p>
                      <a:pPr algn="ctr" fontAlgn="b"/>
                      <a:r>
                        <a:rPr lang="en-US" sz="1200" b="1" i="0" u="none" strike="noStrike" dirty="0" smtClean="0">
                          <a:solidFill>
                            <a:srgbClr val="000000"/>
                          </a:solidFill>
                          <a:latin typeface="Arial" pitchFamily="34" charset="0"/>
                          <a:cs typeface="Arial" pitchFamily="34" charset="0"/>
                        </a:rPr>
                        <a:t>Costs</a:t>
                      </a:r>
                      <a:r>
                        <a:rPr lang="en-US" sz="1200" b="1" i="0" u="none" strike="noStrike" baseline="0" dirty="0" smtClean="0">
                          <a:solidFill>
                            <a:srgbClr val="000000"/>
                          </a:solidFill>
                          <a:latin typeface="Arial" pitchFamily="34" charset="0"/>
                          <a:cs typeface="Arial" pitchFamily="34" charset="0"/>
                        </a:rPr>
                        <a:t> of Issuance</a:t>
                      </a:r>
                      <a:endParaRPr lang="en-US" sz="1200" b="1"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w="28575" cap="flat" cmpd="sng" algn="ctr">
                      <a:solidFill>
                        <a:schemeClr val="bg1"/>
                      </a:solidFill>
                      <a:prstDash val="solid"/>
                      <a:round/>
                      <a:headEnd type="none" w="med" len="med"/>
                      <a:tailEnd type="none" w="med" len="med"/>
                    </a:lnB>
                    <a:solidFill>
                      <a:schemeClr val="accent1"/>
                    </a:solidFill>
                  </a:tcPr>
                </a:tc>
              </a:tr>
              <a:tr h="274782">
                <a:tc>
                  <a:txBody>
                    <a:bodyPr/>
                    <a:lstStyle/>
                    <a:p>
                      <a:pPr algn="l" fontAlgn="b"/>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w="28575" cap="flat" cmpd="sng" algn="ctr">
                      <a:solidFill>
                        <a:schemeClr val="bg1"/>
                      </a:solidFill>
                      <a:prstDash val="solid"/>
                      <a:round/>
                      <a:headEnd type="none" w="med" len="med"/>
                      <a:tailEnd type="none" w="med" len="med"/>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w="28575" cap="flat" cmpd="sng" algn="ctr">
                      <a:solidFill>
                        <a:schemeClr val="bg1"/>
                      </a:solidFill>
                      <a:prstDash val="solid"/>
                      <a:round/>
                      <a:headEnd type="none" w="med" len="med"/>
                      <a:tailEnd type="none" w="med" len="med"/>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Bond Counsel</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95,000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Disclosure Counsel</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85,000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Financial Advisor</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105,000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Paying &amp; Escrow Agent</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3,000 </a:t>
                      </a:r>
                    </a:p>
                  </a:txBody>
                  <a:tcPr marL="9525" marR="365760" marT="9525" marB="0" anchor="b">
                    <a:lnL>
                      <a:noFill/>
                    </a:lnL>
                    <a:lnR>
                      <a:noFill/>
                    </a:lnR>
                    <a:lnT>
                      <a:noFill/>
                    </a:lnT>
                    <a:lnB>
                      <a:noFill/>
                    </a:lnB>
                    <a:solidFill>
                      <a:schemeClr val="accent1"/>
                    </a:solidFill>
                  </a:tcPr>
                </a:tc>
              </a:tr>
              <a:tr h="314037">
                <a:tc>
                  <a:txBody>
                    <a:bodyPr/>
                    <a:lstStyle/>
                    <a:p>
                      <a:pPr algn="l" fontAlgn="b"/>
                      <a:r>
                        <a:rPr lang="en-US" sz="1200" b="0" i="0" u="none" strike="noStrike" dirty="0" smtClean="0">
                          <a:solidFill>
                            <a:srgbClr val="000000"/>
                          </a:solidFill>
                          <a:latin typeface="Arial" pitchFamily="34" charset="0"/>
                          <a:cs typeface="Arial" pitchFamily="34" charset="0"/>
                        </a:rPr>
                        <a:t>Cal</a:t>
                      </a:r>
                      <a:r>
                        <a:rPr lang="en-US" sz="1200" b="0" i="0" u="none" strike="noStrike" baseline="0" dirty="0" smtClean="0">
                          <a:solidFill>
                            <a:srgbClr val="000000"/>
                          </a:solidFill>
                          <a:latin typeface="Arial" pitchFamily="34" charset="0"/>
                          <a:cs typeface="Arial" pitchFamily="34" charset="0"/>
                        </a:rPr>
                        <a:t> Muni</a:t>
                      </a:r>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2,075</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Printing</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S&amp;P Rating</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56,500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Fitch </a:t>
                      </a:r>
                      <a:r>
                        <a:rPr lang="en-US" sz="1200" b="0" i="0" u="none" strike="noStrike" dirty="0" smtClean="0">
                          <a:solidFill>
                            <a:srgbClr val="000000"/>
                          </a:solidFill>
                          <a:latin typeface="Arial" pitchFamily="34" charset="0"/>
                          <a:cs typeface="Arial" pitchFamily="34" charset="0"/>
                        </a:rPr>
                        <a:t>Rating</a:t>
                      </a:r>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55,000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Moody's Rating</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63,000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smtClean="0">
                          <a:solidFill>
                            <a:srgbClr val="000000"/>
                          </a:solidFill>
                          <a:latin typeface="Arial" pitchFamily="34" charset="0"/>
                          <a:cs typeface="Arial" pitchFamily="34" charset="0"/>
                        </a:rPr>
                        <a:t>Miscellaneous</a:t>
                      </a:r>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0" i="0" u="sng" strike="noStrike" dirty="0">
                          <a:solidFill>
                            <a:srgbClr val="000000"/>
                          </a:solidFill>
                          <a:latin typeface="Arial" pitchFamily="34" charset="0"/>
                          <a:cs typeface="Arial" pitchFamily="34" charset="0"/>
                        </a:rPr>
                        <a:t> $          </a:t>
                      </a:r>
                      <a:r>
                        <a:rPr lang="en-US" sz="1200" b="0" i="0" u="sng" strike="noStrike" dirty="0" smtClean="0">
                          <a:solidFill>
                            <a:srgbClr val="000000"/>
                          </a:solidFill>
                          <a:latin typeface="Arial" pitchFamily="34" charset="0"/>
                          <a:cs typeface="Arial" pitchFamily="34" charset="0"/>
                        </a:rPr>
                        <a:t>15,000 </a:t>
                      </a:r>
                      <a:endParaRPr lang="en-US" sz="1200" b="0" i="0" u="sng"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1" i="0" u="none" strike="noStrike" dirty="0" smtClean="0">
                          <a:solidFill>
                            <a:srgbClr val="000000"/>
                          </a:solidFill>
                          <a:latin typeface="Arial" pitchFamily="34" charset="0"/>
                          <a:cs typeface="Arial" pitchFamily="34" charset="0"/>
                        </a:rPr>
                        <a:t>Total</a:t>
                      </a:r>
                      <a:endParaRPr lang="en-US" sz="1200" b="1"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1" i="0" u="dbl" strike="noStrike" baseline="0" dirty="0">
                          <a:solidFill>
                            <a:srgbClr val="000000"/>
                          </a:solidFill>
                          <a:latin typeface="Arial" pitchFamily="34" charset="0"/>
                          <a:cs typeface="Arial" pitchFamily="34" charset="0"/>
                        </a:rPr>
                        <a:t> </a:t>
                      </a:r>
                      <a:r>
                        <a:rPr lang="en-US" sz="1200" b="1" i="0" u="dbl" strike="noStrike" baseline="0" dirty="0" smtClean="0">
                          <a:solidFill>
                            <a:srgbClr val="000000"/>
                          </a:solidFill>
                          <a:latin typeface="Arial" pitchFamily="34" charset="0"/>
                          <a:cs typeface="Arial" pitchFamily="34" charset="0"/>
                        </a:rPr>
                        <a:t>$        484,575</a:t>
                      </a:r>
                      <a:endParaRPr lang="en-US" sz="1200" b="1" i="0" u="dbl" strike="noStrike" baseline="0"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endParaRPr lang="en-US" sz="10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c>
                  <a:txBody>
                    <a:bodyPr/>
                    <a:lstStyle/>
                    <a:p>
                      <a:pPr algn="r" fontAlgn="b"/>
                      <a:endParaRPr lang="en-US" sz="1000" b="0" i="0" u="dbl" strike="noStrike" baseline="0"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bl>
          </a:graphicData>
        </a:graphic>
      </p:graphicFrame>
      <p:sp>
        <p:nvSpPr>
          <p:cNvPr id="7" name="Content Placeholder 2"/>
          <p:cNvSpPr txBox="1">
            <a:spLocks/>
          </p:cNvSpPr>
          <p:nvPr/>
        </p:nvSpPr>
        <p:spPr bwMode="auto">
          <a:xfrm>
            <a:off x="582613" y="5638800"/>
            <a:ext cx="7772400" cy="493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0188" marR="0" lvl="0" indent="-230188" algn="l" defTabSz="914400" rtl="0" eaLnBrk="0" fontAlgn="base" latinLnBrk="0" hangingPunct="0">
              <a:lnSpc>
                <a:spcPct val="100000"/>
              </a:lnSpc>
              <a:spcBef>
                <a:spcPct val="20000"/>
              </a:spcBef>
              <a:spcAft>
                <a:spcPct val="0"/>
              </a:spcAft>
              <a:buClr>
                <a:srgbClr val="333333"/>
              </a:buClr>
              <a:buSzTx/>
              <a:buFont typeface="Wingdings" pitchFamily="2" charset="2"/>
              <a:buChar char="§"/>
              <a:tabLst/>
              <a:defRPr/>
            </a:pPr>
            <a:r>
              <a:rPr kumimoji="0" lang="en-US" altLang="en-US" sz="2000" b="0" i="0" u="none" strike="noStrike" kern="0" cap="none" spc="0" normalizeH="0" baseline="0" noProof="0" dirty="0" smtClean="0">
                <a:ln>
                  <a:noFill/>
                </a:ln>
                <a:solidFill>
                  <a:srgbClr val="000000"/>
                </a:solidFill>
                <a:effectLst/>
                <a:uLnTx/>
                <a:uFillTx/>
                <a:latin typeface="+mn-lt"/>
                <a:ea typeface="+mn-ea"/>
                <a:cs typeface="ＭＳ Ｐゴシック" charset="0"/>
              </a:rPr>
              <a:t>Underwriter’s discount was $708,750.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Excellent Market Timing</a:t>
            </a:r>
          </a:p>
        </p:txBody>
      </p:sp>
      <p:sp>
        <p:nvSpPr>
          <p:cNvPr id="8196" name="Content Placeholder 2"/>
          <p:cNvSpPr>
            <a:spLocks noGrp="1"/>
          </p:cNvSpPr>
          <p:nvPr>
            <p:ph idx="1"/>
          </p:nvPr>
        </p:nvSpPr>
        <p:spPr>
          <a:xfrm>
            <a:off x="838200" y="1219200"/>
            <a:ext cx="7239000" cy="3505200"/>
          </a:xfrm>
        </p:spPr>
        <p:txBody>
          <a:bodyPr/>
          <a:lstStyle/>
          <a:p>
            <a:r>
              <a:rPr lang="en-US" sz="1600" dirty="0" smtClean="0"/>
              <a:t>Long-term general obligation bond rates at around the time of issuance were near historic lows.  </a:t>
            </a:r>
          </a:p>
          <a:p>
            <a:pPr lvl="1"/>
            <a:r>
              <a:rPr lang="en-US" dirty="0" smtClean="0"/>
              <a:t>Long-term interest rates have declined by approximately 75 basis points over the past year.</a:t>
            </a:r>
          </a:p>
          <a:p>
            <a:endParaRPr lang="en-US" sz="1600" dirty="0" smtClean="0"/>
          </a:p>
          <a:p>
            <a:endParaRPr lang="en-US" sz="1600" dirty="0" smtClean="0"/>
          </a:p>
          <a:p>
            <a:endParaRPr lang="en-US" sz="1600" dirty="0" smtClean="0"/>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p>
          <a:p>
            <a:pPr>
              <a:defRPr/>
            </a:pPr>
            <a:r>
              <a:rPr lang="en-US" dirty="0" smtClean="0"/>
              <a:t>|</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5</a:t>
            </a:fld>
            <a:endParaRPr lang="en-US" dirty="0"/>
          </a:p>
        </p:txBody>
      </p:sp>
      <p:graphicFrame>
        <p:nvGraphicFramePr>
          <p:cNvPr id="15" name="Chart 14"/>
          <p:cNvGraphicFramePr>
            <a:graphicFrameLocks noGrp="1"/>
          </p:cNvGraphicFramePr>
          <p:nvPr/>
        </p:nvGraphicFramePr>
        <p:xfrm>
          <a:off x="235442" y="2514600"/>
          <a:ext cx="8673116" cy="3298333"/>
        </p:xfrm>
        <a:graphic>
          <a:graphicData uri="http://schemas.openxmlformats.org/drawingml/2006/chart">
            <c:chart xmlns:c="http://schemas.openxmlformats.org/drawingml/2006/chart" xmlns:r="http://schemas.openxmlformats.org/officeDocument/2006/relationships" r:id="rId2"/>
          </a:graphicData>
        </a:graphic>
      </p:graphicFrame>
      <p:sp>
        <p:nvSpPr>
          <p:cNvPr id="37" name="TextBox 36"/>
          <p:cNvSpPr txBox="1"/>
          <p:nvPr/>
        </p:nvSpPr>
        <p:spPr>
          <a:xfrm>
            <a:off x="3516262" y="2362200"/>
            <a:ext cx="2111475" cy="338554"/>
          </a:xfrm>
          <a:prstGeom prst="rect">
            <a:avLst/>
          </a:prstGeom>
          <a:noFill/>
        </p:spPr>
        <p:txBody>
          <a:bodyPr wrap="none" rtlCol="0">
            <a:spAutoFit/>
          </a:bodyPr>
          <a:lstStyle/>
          <a:p>
            <a:r>
              <a:rPr lang="en-US" sz="1600" dirty="0" smtClean="0"/>
              <a:t>Bond Buyer-20 Index</a:t>
            </a:r>
            <a:endParaRPr 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altLang="en-US" dirty="0" smtClean="0"/>
              <a:t>Bond Pricing &amp; Structure</a:t>
            </a:r>
            <a:endParaRPr lang="en-US" altLang="en-US" dirty="0" smtClean="0"/>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6</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82613" y="1295400"/>
            <a:ext cx="3532187" cy="1295400"/>
          </a:xfrm>
        </p:spPr>
        <p:txBody>
          <a:bodyPr/>
          <a:lstStyle/>
          <a:p>
            <a:r>
              <a:rPr lang="en-US" altLang="en-US" sz="2400" dirty="0" smtClean="0"/>
              <a:t>The 2015 bonds were structured with a combination of serial bonds through the first 20 years and larger term bonds on the back-end.</a:t>
            </a:r>
          </a:p>
          <a:p>
            <a:r>
              <a:rPr lang="en-US" altLang="en-US" sz="2400" dirty="0" smtClean="0"/>
              <a:t>A 40-year final maturity priced with a 4.0% coupon yielding 4.08%.</a:t>
            </a:r>
          </a:p>
          <a:p>
            <a:r>
              <a:rPr lang="en-US" altLang="en-US" sz="2400" dirty="0" smtClean="0"/>
              <a:t>Bonds are first callable on August 1, 2025</a:t>
            </a:r>
            <a:r>
              <a:rPr lang="en-US" altLang="en-US" dirty="0" smtClean="0"/>
              <a:t>.</a:t>
            </a:r>
          </a:p>
          <a:p>
            <a:endParaRPr lang="en-US" altLang="en-US" dirty="0" smtClean="0"/>
          </a:p>
          <a:p>
            <a:endParaRPr lang="en-US" altLang="en-US" dirty="0" smtClean="0"/>
          </a:p>
          <a:p>
            <a:endParaRPr lang="en-US" altLang="en-US" dirty="0" smtClean="0"/>
          </a:p>
          <a:p>
            <a:endParaRPr lang="en-US" altLang="ja-JP" sz="1800" dirty="0" smtClean="0"/>
          </a:p>
          <a:p>
            <a:pPr lvl="1"/>
            <a:endParaRPr lang="en-US" altLang="ja-JP" sz="1400" dirty="0" smtClean="0"/>
          </a:p>
          <a:p>
            <a:endParaRPr lang="en-US" altLang="en-US" dirty="0" smtClean="0"/>
          </a:p>
        </p:txBody>
      </p:sp>
      <p:sp>
        <p:nvSpPr>
          <p:cNvPr id="8" name="TextBox 7"/>
          <p:cNvSpPr txBox="1"/>
          <p:nvPr/>
        </p:nvSpPr>
        <p:spPr>
          <a:xfrm>
            <a:off x="4264853" y="5638800"/>
            <a:ext cx="2395207" cy="400110"/>
          </a:xfrm>
          <a:prstGeom prst="rect">
            <a:avLst/>
          </a:prstGeom>
          <a:noFill/>
        </p:spPr>
        <p:txBody>
          <a:bodyPr wrap="none" rtlCol="0">
            <a:spAutoFit/>
          </a:bodyPr>
          <a:lstStyle/>
          <a:p>
            <a:pPr algn="l"/>
            <a:r>
              <a:rPr lang="en-US" sz="1000" dirty="0" smtClean="0"/>
              <a:t>*Term bonds subject to sinking fund.</a:t>
            </a:r>
          </a:p>
          <a:p>
            <a:pPr algn="l"/>
            <a:r>
              <a:rPr lang="en-US" sz="1000" dirty="0" smtClean="0"/>
              <a:t>Note: Spread to AAA MMD GO Index  </a:t>
            </a:r>
            <a:endParaRPr lang="en-US" sz="1000" dirty="0"/>
          </a:p>
        </p:txBody>
      </p:sp>
      <p:graphicFrame>
        <p:nvGraphicFramePr>
          <p:cNvPr id="9" name="Table 8"/>
          <p:cNvGraphicFramePr>
            <a:graphicFrameLocks noGrp="1"/>
          </p:cNvGraphicFramePr>
          <p:nvPr>
            <p:extLst>
              <p:ext uri="{D42A27DB-BD31-4B8C-83A1-F6EECF244321}">
                <p14:modId xmlns:p14="http://schemas.microsoft.com/office/powerpoint/2010/main" val="493752935"/>
              </p:ext>
            </p:extLst>
          </p:nvPr>
        </p:nvGraphicFramePr>
        <p:xfrm>
          <a:off x="4211943" y="1142991"/>
          <a:ext cx="4246257" cy="4495797"/>
        </p:xfrm>
        <a:graphic>
          <a:graphicData uri="http://schemas.openxmlformats.org/drawingml/2006/table">
            <a:tbl>
              <a:tblPr/>
              <a:tblGrid>
                <a:gridCol w="686262"/>
                <a:gridCol w="1147347"/>
                <a:gridCol w="804216"/>
                <a:gridCol w="804216"/>
                <a:gridCol w="804216"/>
              </a:tblGrid>
              <a:tr h="166511">
                <a:tc>
                  <a:txBody>
                    <a:bodyPr/>
                    <a:lstStyle/>
                    <a:p>
                      <a:pPr algn="l" fontAlgn="b"/>
                      <a:r>
                        <a:rPr lang="en-US" sz="1000" b="0" i="0" u="none" strike="noStrike" dirty="0">
                          <a:solidFill>
                            <a:srgbClr val="FFFFFF"/>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a:solidFill>
                            <a:srgbClr val="FFFFFF"/>
                          </a:solidFill>
                          <a:latin typeface="Arial" pitchFamily="34" charset="0"/>
                          <a:cs typeface="Arial" pitchFamily="34" charset="0"/>
                        </a:rPr>
                        <a:t>Principal</a:t>
                      </a:r>
                    </a:p>
                  </a:txBody>
                  <a:tcPr marL="5300" marR="5300" marT="5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a:solidFill>
                            <a:srgbClr val="FFFFFF"/>
                          </a:solidFill>
                          <a:latin typeface="Arial" pitchFamily="34" charset="0"/>
                          <a:cs typeface="Arial" pitchFamily="34" charset="0"/>
                        </a:rPr>
                        <a:t>Coupons</a:t>
                      </a:r>
                    </a:p>
                  </a:txBody>
                  <a:tcPr marL="5300" marR="5300" marT="5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dirty="0">
                          <a:solidFill>
                            <a:srgbClr val="FFFFFF"/>
                          </a:solidFill>
                          <a:latin typeface="Arial" pitchFamily="34" charset="0"/>
                          <a:cs typeface="Arial" pitchFamily="34" charset="0"/>
                        </a:rPr>
                        <a:t>Yield</a:t>
                      </a:r>
                    </a:p>
                  </a:txBody>
                  <a:tcPr marL="5300" marR="5300" marT="5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dirty="0">
                          <a:solidFill>
                            <a:srgbClr val="FFFFFF"/>
                          </a:solidFill>
                          <a:latin typeface="Arial" pitchFamily="34" charset="0"/>
                          <a:cs typeface="Arial" pitchFamily="34" charset="0"/>
                        </a:rPr>
                        <a:t>Spread </a:t>
                      </a:r>
                    </a:p>
                  </a:txBody>
                  <a:tcPr marL="5300" marR="5300" marT="530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66511">
                <a:tc>
                  <a:txBody>
                    <a:bodyPr/>
                    <a:lstStyle/>
                    <a:p>
                      <a:pPr algn="ctr" fontAlgn="b"/>
                      <a:r>
                        <a:rPr lang="en-US" sz="1000" b="0" i="0" u="none" strike="noStrike">
                          <a:solidFill>
                            <a:srgbClr val="000000"/>
                          </a:solidFill>
                          <a:latin typeface="Arial" pitchFamily="34" charset="0"/>
                          <a:cs typeface="Arial" pitchFamily="34" charset="0"/>
                        </a:rPr>
                        <a:t>2016</a:t>
                      </a:r>
                    </a:p>
                  </a:txBody>
                  <a:tcPr marL="5300" marR="5300" marT="530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2,985,000 </a:t>
                      </a:r>
                    </a:p>
                  </a:txBody>
                  <a:tcPr marL="5300" marR="5300" marT="53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latin typeface="Arial" pitchFamily="34" charset="0"/>
                          <a:cs typeface="Arial" pitchFamily="34" charset="0"/>
                        </a:rPr>
                        <a:t>2.00/3.00</a:t>
                      </a:r>
                    </a:p>
                  </a:txBody>
                  <a:tcPr marL="5300" marR="5300" marT="53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latin typeface="Arial" pitchFamily="34" charset="0"/>
                          <a:cs typeface="Arial" pitchFamily="34" charset="0"/>
                        </a:rPr>
                        <a:t>0.41</a:t>
                      </a:r>
                    </a:p>
                  </a:txBody>
                  <a:tcPr marL="5300" marR="5300" marT="53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latin typeface="Arial" pitchFamily="34" charset="0"/>
                          <a:cs typeface="Arial" pitchFamily="34" charset="0"/>
                        </a:rPr>
                        <a:t>0.27</a:t>
                      </a:r>
                    </a:p>
                  </a:txBody>
                  <a:tcPr marL="5300" marR="5300" marT="530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2017</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2,995,000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3.00/4.00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0.75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0.31</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2018</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3,010,000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1.11</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2019</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3,030,000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1.33</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0.37</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2020</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1,550,000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1.50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0.37</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2021</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570,000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1.71</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2022</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595,000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1.95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0.35</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2023</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625,000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2.08</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0.35</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2024</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655,000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2.28</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0.31</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2025</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690,000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2.47</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0.36</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2026</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725,000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2.74</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0.43</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2027</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760,000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2.86</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0.58</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2028</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800,000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0.58</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2029</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840,000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3.09</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2030</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880,000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3.15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2031</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925,000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3.21</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2032</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2,795,000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3.22</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0.65</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2033</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2,935,000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3.26</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2034</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3,080,000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3.30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2035</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3,235,000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3.34</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l"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2040*</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18,780,000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3.45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l"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2045*</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23,960,000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3.50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2054*</a:t>
                      </a:r>
                    </a:p>
                  </a:txBody>
                  <a:tcPr marL="5300" marR="5300" marT="530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58,580,000 </a:t>
                      </a:r>
                    </a:p>
                  </a:txBody>
                  <a:tcPr marL="5300" marR="5300" marT="53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latin typeface="Arial" pitchFamily="34" charset="0"/>
                          <a:cs typeface="Arial" pitchFamily="34" charset="0"/>
                        </a:rPr>
                        <a:t>4.00</a:t>
                      </a:r>
                    </a:p>
                  </a:txBody>
                  <a:tcPr marL="5300" marR="5300" marT="53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latin typeface="Arial" pitchFamily="34" charset="0"/>
                          <a:cs typeface="Arial" pitchFamily="34" charset="0"/>
                        </a:rPr>
                        <a:t>4.08</a:t>
                      </a:r>
                    </a:p>
                  </a:txBody>
                  <a:tcPr marL="5300" marR="5300" marT="53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Arial" pitchFamily="34" charset="0"/>
                          <a:cs typeface="Arial" pitchFamily="34" charset="0"/>
                        </a:rPr>
                        <a:t>n/a</a:t>
                      </a:r>
                    </a:p>
                  </a:txBody>
                  <a:tcPr marL="5300" marR="5300" marT="53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
            <a:ext cx="7772400" cy="1143000"/>
          </a:xfrm>
        </p:spPr>
        <p:txBody>
          <a:bodyPr/>
          <a:lstStyle/>
          <a:p>
            <a:r>
              <a:rPr lang="en-US" dirty="0" smtClean="0"/>
              <a:t/>
            </a:r>
            <a:br>
              <a:rPr lang="en-US" dirty="0" smtClean="0"/>
            </a:br>
            <a:endParaRPr lang="en-US" dirty="0" smtClean="0"/>
          </a:p>
        </p:txBody>
      </p:sp>
      <p:sp>
        <p:nvSpPr>
          <p:cNvPr id="8195" name="Content Placeholder 2"/>
          <p:cNvSpPr>
            <a:spLocks noGrp="1"/>
          </p:cNvSpPr>
          <p:nvPr>
            <p:ph idx="1"/>
          </p:nvPr>
        </p:nvSpPr>
        <p:spPr>
          <a:xfrm>
            <a:off x="533400" y="1219200"/>
            <a:ext cx="7848600" cy="5029200"/>
          </a:xfrm>
        </p:spPr>
        <p:txBody>
          <a:bodyPr/>
          <a:lstStyle/>
          <a:p>
            <a:pPr lvl="0"/>
            <a:r>
              <a:rPr lang="en-US" dirty="0" smtClean="0"/>
              <a:t>The 2015 Bonds were structured to mature in 40 years.  </a:t>
            </a:r>
          </a:p>
          <a:p>
            <a:r>
              <a:rPr lang="en-US" dirty="0" smtClean="0"/>
              <a:t>The net debt service differential between the 40-year bonds as issued and a 30-year bond financing is estimated at $11.5 million over the term of the bond.  </a:t>
            </a:r>
          </a:p>
          <a:p>
            <a:r>
              <a:rPr lang="en-US" altLang="en-US" dirty="0" smtClean="0"/>
              <a:t>The 2015 Bonds had a </a:t>
            </a:r>
            <a:r>
              <a:rPr lang="en-US" dirty="0" smtClean="0"/>
              <a:t>repayment ratio </a:t>
            </a:r>
            <a:r>
              <a:rPr lang="en-US" altLang="en-US" dirty="0" smtClean="0"/>
              <a:t>of 2.10x.  This compares to an estimated ratio of 2.02x for a theoretical 30-year structure.  </a:t>
            </a:r>
          </a:p>
          <a:p>
            <a:pPr lvl="0"/>
            <a:r>
              <a:rPr lang="en-US" dirty="0" smtClean="0"/>
              <a:t>In 2013, the 2010 Measure D Bonds had a repayment ratio of 2.07x and the 2012 Measure E Bonds had a ratio of 2.06x.  </a:t>
            </a:r>
          </a:p>
          <a:p>
            <a:pPr lvl="0"/>
            <a:endParaRPr lang="en-US" dirty="0" smtClean="0"/>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7</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076243801"/>
              </p:ext>
            </p:extLst>
          </p:nvPr>
        </p:nvGraphicFramePr>
        <p:xfrm>
          <a:off x="990600" y="4038600"/>
          <a:ext cx="6858000" cy="1524001"/>
        </p:xfrm>
        <a:graphic>
          <a:graphicData uri="http://schemas.openxmlformats.org/drawingml/2006/table">
            <a:tbl>
              <a:tblPr firstRow="1" bandRow="1">
                <a:tableStyleId>{5FD0F851-EC5A-4D38-B0AD-8093EC10F338}</a:tableStyleId>
              </a:tblPr>
              <a:tblGrid>
                <a:gridCol w="1371601"/>
                <a:gridCol w="1775012"/>
                <a:gridCol w="1794840"/>
                <a:gridCol w="1916547"/>
              </a:tblGrid>
              <a:tr h="604630">
                <a:tc>
                  <a:txBody>
                    <a:bodyPr/>
                    <a:lstStyle/>
                    <a:p>
                      <a:pPr algn="ctr" fontAlgn="b"/>
                      <a:endParaRPr lang="en-US" sz="1200" b="1" i="0" u="none" strike="noStrike" dirty="0">
                        <a:solidFill>
                          <a:srgbClr val="000000"/>
                        </a:solidFill>
                        <a:latin typeface="Arial" pitchFamily="34" charset="0"/>
                        <a:cs typeface="Arial" pitchFamily="34" charset="0"/>
                      </a:endParaRPr>
                    </a:p>
                  </a:txBody>
                  <a:tcPr marL="5080" marR="5080" marT="5080" marB="0" anchor="b"/>
                </a:tc>
                <a:tc>
                  <a:txBody>
                    <a:bodyPr/>
                    <a:lstStyle/>
                    <a:p>
                      <a:pPr algn="ctr" fontAlgn="b"/>
                      <a:r>
                        <a:rPr lang="en-US" sz="1200" b="1" i="0" u="none" strike="noStrike" dirty="0" smtClean="0">
                          <a:solidFill>
                            <a:srgbClr val="000000"/>
                          </a:solidFill>
                          <a:latin typeface="Arial" pitchFamily="34" charset="0"/>
                          <a:cs typeface="Arial" pitchFamily="34" charset="0"/>
                        </a:rPr>
                        <a:t>Actual</a:t>
                      </a:r>
                      <a:r>
                        <a:rPr lang="en-US" sz="1200" b="1" i="0" u="none" strike="noStrike" baseline="0" dirty="0" smtClean="0">
                          <a:solidFill>
                            <a:srgbClr val="000000"/>
                          </a:solidFill>
                          <a:latin typeface="Arial" pitchFamily="34" charset="0"/>
                          <a:cs typeface="Arial" pitchFamily="34" charset="0"/>
                        </a:rPr>
                        <a:t> </a:t>
                      </a:r>
                      <a:br>
                        <a:rPr lang="en-US" sz="1200" b="1" i="0" u="none" strike="noStrike" baseline="0" dirty="0" smtClean="0">
                          <a:solidFill>
                            <a:srgbClr val="000000"/>
                          </a:solidFill>
                          <a:latin typeface="Arial" pitchFamily="34" charset="0"/>
                          <a:cs typeface="Arial" pitchFamily="34" charset="0"/>
                        </a:rPr>
                      </a:br>
                      <a:r>
                        <a:rPr lang="en-US" sz="1200" b="1" i="0" u="none" strike="noStrike" baseline="0" dirty="0" smtClean="0">
                          <a:solidFill>
                            <a:srgbClr val="000000"/>
                          </a:solidFill>
                          <a:latin typeface="Arial" pitchFamily="34" charset="0"/>
                          <a:cs typeface="Arial" pitchFamily="34" charset="0"/>
                        </a:rPr>
                        <a:t>40-Year Structure</a:t>
                      </a:r>
                      <a:endParaRPr lang="en-US" sz="1200" b="1" i="0" u="none" strike="noStrike" dirty="0">
                        <a:solidFill>
                          <a:srgbClr val="000000"/>
                        </a:solidFill>
                        <a:latin typeface="Arial" pitchFamily="34" charset="0"/>
                        <a:cs typeface="Arial" pitchFamily="34" charset="0"/>
                      </a:endParaRPr>
                    </a:p>
                  </a:txBody>
                  <a:tcPr marL="5080" marR="5080" marT="5080" marB="0" anchor="b"/>
                </a:tc>
                <a:tc>
                  <a:txBody>
                    <a:bodyPr/>
                    <a:lstStyle/>
                    <a:p>
                      <a:pPr algn="ctr" fontAlgn="b"/>
                      <a:r>
                        <a:rPr lang="en-US" sz="1200" b="1" i="0" u="none" strike="noStrike" dirty="0" smtClean="0">
                          <a:solidFill>
                            <a:srgbClr val="000000"/>
                          </a:solidFill>
                          <a:latin typeface="Arial" pitchFamily="34" charset="0"/>
                          <a:cs typeface="Arial" pitchFamily="34" charset="0"/>
                        </a:rPr>
                        <a:t>Theoretical</a:t>
                      </a:r>
                      <a:r>
                        <a:rPr lang="en-US" sz="1200" b="1" i="0" u="none" strike="noStrike" baseline="0" dirty="0" smtClean="0">
                          <a:solidFill>
                            <a:srgbClr val="000000"/>
                          </a:solidFill>
                          <a:latin typeface="Arial" pitchFamily="34" charset="0"/>
                          <a:cs typeface="Arial" pitchFamily="34" charset="0"/>
                        </a:rPr>
                        <a:t> </a:t>
                      </a:r>
                      <a:br>
                        <a:rPr lang="en-US" sz="1200" b="1" i="0" u="none" strike="noStrike" baseline="0" dirty="0" smtClean="0">
                          <a:solidFill>
                            <a:srgbClr val="000000"/>
                          </a:solidFill>
                          <a:latin typeface="Arial" pitchFamily="34" charset="0"/>
                          <a:cs typeface="Arial" pitchFamily="34" charset="0"/>
                        </a:rPr>
                      </a:br>
                      <a:r>
                        <a:rPr lang="en-US" sz="1200" b="1" i="0" u="none" strike="noStrike" baseline="0" dirty="0" smtClean="0">
                          <a:solidFill>
                            <a:srgbClr val="000000"/>
                          </a:solidFill>
                          <a:latin typeface="Arial" pitchFamily="34" charset="0"/>
                          <a:cs typeface="Arial" pitchFamily="34" charset="0"/>
                        </a:rPr>
                        <a:t>30-Year Structure</a:t>
                      </a:r>
                      <a:endParaRPr lang="en-US" sz="1200" b="1" i="0" u="none" strike="noStrike" dirty="0">
                        <a:solidFill>
                          <a:srgbClr val="000000"/>
                        </a:solidFill>
                        <a:latin typeface="Arial" pitchFamily="34" charset="0"/>
                        <a:cs typeface="Arial" pitchFamily="34" charset="0"/>
                      </a:endParaRPr>
                    </a:p>
                  </a:txBody>
                  <a:tcPr marL="5080" marR="5080" marT="5080" marB="0" anchor="b"/>
                </a:tc>
                <a:tc>
                  <a:txBody>
                    <a:bodyPr/>
                    <a:lstStyle/>
                    <a:p>
                      <a:pPr algn="ctr" fontAlgn="b"/>
                      <a:r>
                        <a:rPr lang="en-US" sz="1200" b="1" i="0" u="none" strike="noStrike" dirty="0" smtClean="0">
                          <a:solidFill>
                            <a:srgbClr val="000000"/>
                          </a:solidFill>
                          <a:latin typeface="Arial" pitchFamily="34" charset="0"/>
                          <a:cs typeface="Arial" pitchFamily="34" charset="0"/>
                        </a:rPr>
                        <a:t>Difference</a:t>
                      </a:r>
                      <a:endParaRPr lang="en-US" sz="1200" b="1" i="0" u="none" strike="noStrike" dirty="0">
                        <a:solidFill>
                          <a:srgbClr val="000000"/>
                        </a:solidFill>
                        <a:latin typeface="Arial" pitchFamily="34" charset="0"/>
                        <a:cs typeface="Arial" pitchFamily="34" charset="0"/>
                      </a:endParaRPr>
                    </a:p>
                  </a:txBody>
                  <a:tcPr marL="5080" marR="5080" marT="5080" marB="0" anchor="b"/>
                </a:tc>
              </a:tr>
              <a:tr h="306457">
                <a:tc>
                  <a:txBody>
                    <a:bodyPr/>
                    <a:lstStyle/>
                    <a:p>
                      <a:pPr algn="l" fontAlgn="b"/>
                      <a:r>
                        <a:rPr lang="en-US" sz="1200" b="0" i="0" u="none" strike="noStrike" dirty="0" smtClean="0">
                          <a:solidFill>
                            <a:schemeClr val="tx1"/>
                          </a:solidFill>
                          <a:latin typeface="Arial" pitchFamily="34" charset="0"/>
                          <a:cs typeface="Arial" pitchFamily="34" charset="0"/>
                        </a:rPr>
                        <a:t>Net</a:t>
                      </a:r>
                      <a:r>
                        <a:rPr lang="en-US" sz="1200" b="0" i="0" u="none" strike="noStrike" baseline="0" dirty="0" smtClean="0">
                          <a:solidFill>
                            <a:schemeClr val="tx1"/>
                          </a:solidFill>
                          <a:latin typeface="Arial" pitchFamily="34" charset="0"/>
                          <a:cs typeface="Arial" pitchFamily="34" charset="0"/>
                        </a:rPr>
                        <a:t> Debt Service</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u="none" strike="noStrike" dirty="0">
                          <a:latin typeface="Arial" pitchFamily="34" charset="0"/>
                          <a:cs typeface="Arial" pitchFamily="34" charset="0"/>
                        </a:rPr>
                        <a:t>$284,059,711 </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u="none" strike="noStrike" dirty="0">
                          <a:latin typeface="Arial" pitchFamily="34" charset="0"/>
                          <a:cs typeface="Arial" pitchFamily="34" charset="0"/>
                        </a:rPr>
                        <a:t>$272,523,045 </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u="none" strike="noStrike" dirty="0">
                          <a:latin typeface="Arial" pitchFamily="34" charset="0"/>
                          <a:cs typeface="Arial" pitchFamily="34" charset="0"/>
                        </a:rPr>
                        <a:t>$11,536,666 </a:t>
                      </a:r>
                      <a:endParaRPr lang="en-US" sz="1200" b="0" i="0" u="none" strike="noStrike" dirty="0">
                        <a:solidFill>
                          <a:srgbClr val="000000"/>
                        </a:solidFill>
                        <a:latin typeface="Arial" pitchFamily="34" charset="0"/>
                        <a:cs typeface="Arial" pitchFamily="34" charset="0"/>
                      </a:endParaRPr>
                    </a:p>
                  </a:txBody>
                  <a:tcPr marL="5080" marR="5080" marT="5080" marB="0" anchor="b"/>
                </a:tc>
              </a:tr>
              <a:tr h="306457">
                <a:tc>
                  <a:txBody>
                    <a:bodyPr/>
                    <a:lstStyle/>
                    <a:p>
                      <a:pPr algn="l" fontAlgn="b"/>
                      <a:r>
                        <a:rPr lang="en-US" sz="1200" b="0" i="0" u="none" strike="noStrike" dirty="0" smtClean="0">
                          <a:solidFill>
                            <a:srgbClr val="000000"/>
                          </a:solidFill>
                          <a:latin typeface="Arial" pitchFamily="34" charset="0"/>
                          <a:cs typeface="Arial" pitchFamily="34" charset="0"/>
                        </a:rPr>
                        <a:t>Principal Issued</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$135,000,000</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$135,000,000</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0</a:t>
                      </a:r>
                      <a:endParaRPr lang="en-US" sz="1200" b="0" i="0" u="none" strike="noStrike" dirty="0">
                        <a:solidFill>
                          <a:srgbClr val="000000"/>
                        </a:solidFill>
                        <a:latin typeface="Arial" pitchFamily="34" charset="0"/>
                        <a:cs typeface="Arial" pitchFamily="34" charset="0"/>
                      </a:endParaRPr>
                    </a:p>
                  </a:txBody>
                  <a:tcPr marL="5080" marR="5080" marT="5080" marB="0" anchor="b"/>
                </a:tc>
              </a:tr>
              <a:tr h="306457">
                <a:tc>
                  <a:txBody>
                    <a:bodyPr/>
                    <a:lstStyle/>
                    <a:p>
                      <a:pPr algn="l" fontAlgn="b"/>
                      <a:r>
                        <a:rPr lang="en-US" sz="1200" b="0" i="0" u="none" strike="noStrike" dirty="0" smtClean="0">
                          <a:solidFill>
                            <a:srgbClr val="000000"/>
                          </a:solidFill>
                          <a:latin typeface="Arial" pitchFamily="34" charset="0"/>
                          <a:cs typeface="Arial" pitchFamily="34" charset="0"/>
                        </a:rPr>
                        <a:t>Repayment Ratio</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2.10x</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2.02x</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0.08x</a:t>
                      </a:r>
                      <a:endParaRPr lang="en-US" sz="1200" b="0" i="0" u="none" strike="noStrike" dirty="0">
                        <a:solidFill>
                          <a:srgbClr val="000000"/>
                        </a:solidFill>
                        <a:latin typeface="Arial" pitchFamily="34" charset="0"/>
                        <a:cs typeface="Arial" pitchFamily="34" charset="0"/>
                      </a:endParaRPr>
                    </a:p>
                  </a:txBody>
                  <a:tcPr marL="5080" marR="5080" marT="5080" marB="0" anchor="b"/>
                </a:tc>
              </a:tr>
            </a:tbl>
          </a:graphicData>
        </a:graphic>
      </p:graphicFrame>
      <p:sp>
        <p:nvSpPr>
          <p:cNvPr id="12" name="Title 1"/>
          <p:cNvSpPr txBox="1">
            <a:spLocks/>
          </p:cNvSpPr>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23813" marR="0" lvl="0" indent="-23813" algn="l" defTabSz="914400" rtl="0" eaLnBrk="0" fontAlgn="base" latinLnBrk="0" hangingPunct="0">
              <a:lnSpc>
                <a:spcPct val="100000"/>
              </a:lnSpc>
              <a:spcBef>
                <a:spcPct val="0"/>
              </a:spcBef>
              <a:spcAft>
                <a:spcPct val="0"/>
              </a:spcAft>
              <a:buClrTx/>
              <a:buSzTx/>
              <a:buFontTx/>
              <a:buNone/>
              <a:tabLst/>
              <a:defRPr/>
            </a:pPr>
            <a:r>
              <a:rPr lang="en-US" altLang="en-US" sz="2900" kern="0" dirty="0" smtClean="0">
                <a:solidFill>
                  <a:srgbClr val="1665A0"/>
                </a:solidFill>
                <a:latin typeface="+mj-lt"/>
                <a:ea typeface="+mj-ea"/>
                <a:cs typeface="ＭＳ Ｐゴシック" charset="0"/>
              </a:rPr>
              <a:t>Comparison to 30-Year Bonds</a:t>
            </a:r>
            <a:endParaRPr kumimoji="0" lang="en-US" altLang="en-US" sz="2900" b="0" i="0" u="none" strike="noStrike" kern="0" cap="none" spc="0" normalizeH="0" baseline="0" noProof="0" dirty="0" smtClean="0">
              <a:ln>
                <a:noFill/>
              </a:ln>
              <a:solidFill>
                <a:srgbClr val="1665A0"/>
              </a:solidFill>
              <a:effectLst/>
              <a:uLnTx/>
              <a:uFillTx/>
              <a:latin typeface="+mj-lt"/>
              <a:ea typeface="+mj-ea"/>
              <a:cs typeface="ＭＳ Ｐゴシック" charset="0"/>
            </a:endParaRPr>
          </a:p>
        </p:txBody>
      </p:sp>
    </p:spTree>
    <p:extLst>
      <p:ext uri="{BB962C8B-B14F-4D97-AF65-F5344CB8AC3E}">
        <p14:creationId xmlns:p14="http://schemas.microsoft.com/office/powerpoint/2010/main" val="3248112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2015 Pricing Compared to Prior Transactions</a:t>
            </a:r>
          </a:p>
        </p:txBody>
      </p:sp>
      <p:sp>
        <p:nvSpPr>
          <p:cNvPr id="8196" name="Content Placeholder 2"/>
          <p:cNvSpPr>
            <a:spLocks noGrp="1"/>
          </p:cNvSpPr>
          <p:nvPr>
            <p:ph idx="1"/>
          </p:nvPr>
        </p:nvSpPr>
        <p:spPr>
          <a:xfrm>
            <a:off x="609600" y="1143000"/>
            <a:ext cx="3048000" cy="4114800"/>
          </a:xfrm>
        </p:spPr>
        <p:txBody>
          <a:bodyPr/>
          <a:lstStyle/>
          <a:p>
            <a:r>
              <a:rPr lang="en-US" dirty="0" smtClean="0"/>
              <a:t>The District has issued general obligation bonds in separate issuances over the past few years.</a:t>
            </a:r>
          </a:p>
          <a:p>
            <a:pPr>
              <a:spcBef>
                <a:spcPts val="1200"/>
              </a:spcBef>
            </a:pPr>
            <a:r>
              <a:rPr lang="en-US" dirty="0" smtClean="0"/>
              <a:t>The table below shows spreads to the AAA GO Index to the pricing of the bonds.</a:t>
            </a:r>
          </a:p>
          <a:p>
            <a:pPr>
              <a:spcBef>
                <a:spcPts val="1200"/>
              </a:spcBef>
            </a:pPr>
            <a:r>
              <a:rPr lang="en-US" dirty="0" smtClean="0"/>
              <a:t>The 2015 Bonds generally priced favorably  (with lower spreads) compared to the prior transactions.    </a:t>
            </a:r>
          </a:p>
          <a:p>
            <a:endParaRPr lang="en-US" sz="1600" dirty="0" smtClean="0"/>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8</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endParaRPr lang="en-US" sz="800" dirty="0">
              <a:latin typeface="Calibri" pitchFamily="34" charset="0"/>
            </a:endParaRPr>
          </a:p>
        </p:txBody>
      </p:sp>
      <p:graphicFrame>
        <p:nvGraphicFramePr>
          <p:cNvPr id="9" name="Table 8"/>
          <p:cNvGraphicFramePr>
            <a:graphicFrameLocks noGrp="1"/>
          </p:cNvGraphicFramePr>
          <p:nvPr/>
        </p:nvGraphicFramePr>
        <p:xfrm>
          <a:off x="3657600" y="1066800"/>
          <a:ext cx="4572000" cy="5343525"/>
        </p:xfrm>
        <a:graphic>
          <a:graphicData uri="http://schemas.openxmlformats.org/drawingml/2006/table">
            <a:tbl>
              <a:tblPr firstRow="1" bandRow="1">
                <a:tableStyleId>{7DF18680-E054-41AD-8BC1-D1AEF772440D}</a:tableStyleId>
              </a:tblPr>
              <a:tblGrid>
                <a:gridCol w="762000"/>
                <a:gridCol w="762000"/>
                <a:gridCol w="762000"/>
                <a:gridCol w="762000"/>
                <a:gridCol w="762000"/>
                <a:gridCol w="762000"/>
              </a:tblGrid>
              <a:tr h="145473">
                <a:tc>
                  <a:txBody>
                    <a:bodyPr/>
                    <a:lstStyle/>
                    <a:p>
                      <a:pPr algn="ctr" fontAlgn="b"/>
                      <a:r>
                        <a:rPr lang="en-US" sz="1000" u="none" strike="noStrike" dirty="0">
                          <a:latin typeface="Arial" pitchFamily="34" charset="0"/>
                          <a:cs typeface="Arial" pitchFamily="34" charset="0"/>
                        </a:rPr>
                        <a:t>Maturity</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2011</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2012</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2013</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2014</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u="none" strike="noStrike" dirty="0" smtClean="0">
                          <a:latin typeface="Arial" pitchFamily="34" charset="0"/>
                          <a:cs typeface="Arial" pitchFamily="34" charset="0"/>
                        </a:rPr>
                        <a:t>2015</a:t>
                      </a:r>
                      <a:endParaRPr lang="en-US" sz="1000" b="1" i="0" u="none" strike="noStrike" dirty="0" smtClean="0">
                        <a:solidFill>
                          <a:srgbClr val="000000"/>
                        </a:solidFill>
                        <a:latin typeface="Arial" pitchFamily="34" charset="0"/>
                        <a:cs typeface="Arial" pitchFamily="34" charset="0"/>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1</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35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12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27</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2</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60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  1</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    31</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3</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25 </a:t>
                      </a:r>
                    </a:p>
                  </a:txBody>
                  <a:tcPr marL="9525" marR="9525" marT="9525" marB="0" anchor="b"/>
                </a:tc>
                <a:tc>
                  <a:txBody>
                    <a:bodyPr/>
                    <a:lstStyle/>
                    <a:p>
                      <a:pPr algn="ctr" fontAlgn="b"/>
                      <a:r>
                        <a:rPr lang="en-US" sz="1000" b="0" i="0" u="none" strike="noStrike" dirty="0">
                          <a:solidFill>
                            <a:srgbClr val="000000"/>
                          </a:solidFill>
                          <a:latin typeface="Calibri"/>
                        </a:rPr>
                        <a:t>              12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4</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35 </a:t>
                      </a:r>
                    </a:p>
                  </a:txBody>
                  <a:tcPr marL="9525" marR="9525" marT="9525" marB="0" anchor="b"/>
                </a:tc>
                <a:tc>
                  <a:txBody>
                    <a:bodyPr/>
                    <a:lstStyle/>
                    <a:p>
                      <a:pPr algn="ctr" fontAlgn="b"/>
                      <a:r>
                        <a:rPr lang="en-US" sz="1000" b="0" i="0" u="none" strike="noStrike" dirty="0">
                          <a:solidFill>
                            <a:srgbClr val="000000"/>
                          </a:solidFill>
                          <a:latin typeface="Calibri"/>
                        </a:rPr>
                        <a:t>              14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37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5</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14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6</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23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35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7</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29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35</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8</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48 </a:t>
                      </a:r>
                    </a:p>
                  </a:txBody>
                  <a:tcPr marL="9525" marR="9525" marT="9525" marB="0" anchor="b"/>
                </a:tc>
                <a:tc>
                  <a:txBody>
                    <a:bodyPr/>
                    <a:lstStyle/>
                    <a:p>
                      <a:pPr algn="ctr" fontAlgn="b"/>
                      <a:r>
                        <a:rPr lang="en-US" sz="1000" b="0" i="0" u="none" strike="noStrike" dirty="0">
                          <a:solidFill>
                            <a:srgbClr val="000000"/>
                          </a:solidFill>
                          <a:latin typeface="Calibri"/>
                        </a:rPr>
                        <a:t>              36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31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9</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129 </a:t>
                      </a:r>
                    </a:p>
                  </a:txBody>
                  <a:tcPr marL="9525" marR="9525" marT="9525" marB="0" anchor="b"/>
                </a:tc>
                <a:tc>
                  <a:txBody>
                    <a:bodyPr/>
                    <a:lstStyle/>
                    <a:p>
                      <a:pPr algn="ctr" fontAlgn="b"/>
                      <a:r>
                        <a:rPr lang="en-US" sz="1000" b="0" i="0" u="none" strike="noStrike" dirty="0">
                          <a:solidFill>
                            <a:srgbClr val="000000"/>
                          </a:solidFill>
                          <a:latin typeface="Calibri"/>
                        </a:rPr>
                        <a:t>           106 </a:t>
                      </a:r>
                    </a:p>
                  </a:txBody>
                  <a:tcPr marL="9525" marR="9525" marT="9525" marB="0" anchor="b"/>
                </a:tc>
                <a:tc>
                  <a:txBody>
                    <a:bodyPr/>
                    <a:lstStyle/>
                    <a:p>
                      <a:pPr algn="ctr" fontAlgn="b"/>
                      <a:r>
                        <a:rPr lang="en-US" sz="1000" b="0" i="0" u="none" strike="noStrike" dirty="0">
                          <a:solidFill>
                            <a:srgbClr val="000000"/>
                          </a:solidFill>
                          <a:latin typeface="Calibri"/>
                        </a:rPr>
                        <a:t>              58 </a:t>
                      </a:r>
                    </a:p>
                  </a:txBody>
                  <a:tcPr marL="9525" marR="9525" marT="9525" marB="0" anchor="b"/>
                </a:tc>
                <a:tc>
                  <a:txBody>
                    <a:bodyPr/>
                    <a:lstStyle/>
                    <a:p>
                      <a:pPr algn="ctr" fontAlgn="b"/>
                      <a:r>
                        <a:rPr lang="en-US" sz="1000" b="0" i="0" u="none" strike="noStrike" dirty="0">
                          <a:solidFill>
                            <a:srgbClr val="000000"/>
                          </a:solidFill>
                          <a:latin typeface="Calibri"/>
                        </a:rPr>
                        <a:t>              41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36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10</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131 </a:t>
                      </a:r>
                    </a:p>
                  </a:txBody>
                  <a:tcPr marL="9525" marR="9525" marT="9525" marB="0" anchor="b"/>
                </a:tc>
                <a:tc>
                  <a:txBody>
                    <a:bodyPr/>
                    <a:lstStyle/>
                    <a:p>
                      <a:pPr algn="ctr" fontAlgn="b"/>
                      <a:r>
                        <a:rPr lang="en-US" sz="1000" b="0" i="0" u="none" strike="noStrike">
                          <a:solidFill>
                            <a:srgbClr val="000000"/>
                          </a:solidFill>
                          <a:latin typeface="Calibri"/>
                        </a:rPr>
                        <a:t>           114 </a:t>
                      </a:r>
                    </a:p>
                  </a:txBody>
                  <a:tcPr marL="9525" marR="9525" marT="9525" marB="0" anchor="b"/>
                </a:tc>
                <a:tc>
                  <a:txBody>
                    <a:bodyPr/>
                    <a:lstStyle/>
                    <a:p>
                      <a:pPr algn="ctr" fontAlgn="b"/>
                      <a:r>
                        <a:rPr lang="en-US" sz="1000" b="0" i="0" u="none" strike="noStrike" dirty="0">
                          <a:solidFill>
                            <a:srgbClr val="000000"/>
                          </a:solidFill>
                          <a:latin typeface="Calibri"/>
                        </a:rPr>
                        <a:t>              68 </a:t>
                      </a:r>
                    </a:p>
                  </a:txBody>
                  <a:tcPr marL="9525" marR="9525" marT="9525" marB="0" anchor="b"/>
                </a:tc>
                <a:tc>
                  <a:txBody>
                    <a:bodyPr/>
                    <a:lstStyle/>
                    <a:p>
                      <a:pPr algn="ctr" fontAlgn="b"/>
                      <a:r>
                        <a:rPr lang="en-US" sz="1000" b="0" i="0" u="none" strike="noStrike" dirty="0">
                          <a:solidFill>
                            <a:srgbClr val="000000"/>
                          </a:solidFill>
                          <a:latin typeface="Calibri"/>
                        </a:rPr>
                        <a:t>              50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43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11</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132 </a:t>
                      </a:r>
                    </a:p>
                  </a:txBody>
                  <a:tcPr marL="9525" marR="9525" marT="9525" marB="0" anchor="b"/>
                </a:tc>
                <a:tc>
                  <a:txBody>
                    <a:bodyPr/>
                    <a:lstStyle/>
                    <a:p>
                      <a:pPr algn="ctr" fontAlgn="b"/>
                      <a:r>
                        <a:rPr lang="en-US" sz="1000" b="0" i="0" u="none" strike="noStrike">
                          <a:solidFill>
                            <a:srgbClr val="000000"/>
                          </a:solidFill>
                          <a:latin typeface="Calibri"/>
                        </a:rPr>
                        <a:t>           113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79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55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58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12</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137 </a:t>
                      </a:r>
                    </a:p>
                  </a:txBody>
                  <a:tcPr marL="9525" marR="9525" marT="9525" marB="0" anchor="b"/>
                </a:tc>
                <a:tc>
                  <a:txBody>
                    <a:bodyPr/>
                    <a:lstStyle/>
                    <a:p>
                      <a:pPr algn="ctr" fontAlgn="b"/>
                      <a:r>
                        <a:rPr lang="en-US" sz="1000" b="0" i="0" u="none" strike="noStrike">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83 </a:t>
                      </a:r>
                    </a:p>
                  </a:txBody>
                  <a:tcPr marL="9525" marR="9525" marT="9525" marB="0" anchor="b"/>
                </a:tc>
                <a:tc>
                  <a:txBody>
                    <a:bodyPr/>
                    <a:lstStyle/>
                    <a:p>
                      <a:pPr algn="ctr" fontAlgn="b"/>
                      <a:r>
                        <a:rPr lang="en-US" sz="1000" b="0" i="0" u="none" strike="noStrike" dirty="0">
                          <a:solidFill>
                            <a:srgbClr val="000000"/>
                          </a:solidFill>
                          <a:latin typeface="Calibri"/>
                        </a:rPr>
                        <a:t>              60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58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13</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134 </a:t>
                      </a:r>
                    </a:p>
                  </a:txBody>
                  <a:tcPr marL="9525" marR="9525" marT="9525" marB="0" anchor="b"/>
                </a:tc>
                <a:tc>
                  <a:txBody>
                    <a:bodyPr/>
                    <a:lstStyle/>
                    <a:p>
                      <a:pPr algn="ctr" fontAlgn="b"/>
                      <a:r>
                        <a:rPr lang="en-US" sz="1000" b="0" i="0" u="none" strike="noStrike">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88 </a:t>
                      </a:r>
                    </a:p>
                  </a:txBody>
                  <a:tcPr marL="9525" marR="9525" marT="9525" marB="0" anchor="b"/>
                </a:tc>
                <a:tc>
                  <a:txBody>
                    <a:bodyPr/>
                    <a:lstStyle/>
                    <a:p>
                      <a:pPr algn="ctr" fontAlgn="b"/>
                      <a:r>
                        <a:rPr lang="en-US" sz="1000" b="0" i="0" u="none" strike="noStrike" dirty="0">
                          <a:solidFill>
                            <a:srgbClr val="000000"/>
                          </a:solidFill>
                          <a:latin typeface="Calibri"/>
                        </a:rPr>
                        <a:t>              61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14</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143 </a:t>
                      </a:r>
                    </a:p>
                  </a:txBody>
                  <a:tcPr marL="9525" marR="9525" marT="9525" marB="0" anchor="b"/>
                </a:tc>
                <a:tc>
                  <a:txBody>
                    <a:bodyPr/>
                    <a:lstStyle/>
                    <a:p>
                      <a:pPr algn="ctr" fontAlgn="b"/>
                      <a:r>
                        <a:rPr lang="en-US" sz="1000" b="0" i="0" u="none" strike="noStrike">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93 </a:t>
                      </a:r>
                    </a:p>
                  </a:txBody>
                  <a:tcPr marL="9525" marR="9525" marT="9525" marB="0" anchor="b"/>
                </a:tc>
                <a:tc>
                  <a:txBody>
                    <a:bodyPr/>
                    <a:lstStyle/>
                    <a:p>
                      <a:pPr algn="ctr" fontAlgn="b"/>
                      <a:r>
                        <a:rPr lang="en-US" sz="1000" b="0" i="0" u="none" strike="noStrike" dirty="0">
                          <a:solidFill>
                            <a:srgbClr val="000000"/>
                          </a:solidFill>
                          <a:latin typeface="Calibri"/>
                        </a:rPr>
                        <a:t>              66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15</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142 </a:t>
                      </a:r>
                    </a:p>
                  </a:txBody>
                  <a:tcPr marL="9525" marR="9525" marT="9525" marB="0" anchor="b"/>
                </a:tc>
                <a:tc>
                  <a:txBody>
                    <a:bodyPr/>
                    <a:lstStyle/>
                    <a:p>
                      <a:pPr algn="ctr" fontAlgn="b"/>
                      <a:r>
                        <a:rPr lang="en-US" sz="1000" b="0" i="0" u="none" strike="noStrike" dirty="0">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98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16</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142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65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17</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18</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70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19</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20</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115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21</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119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68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               -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22</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23</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24</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117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25</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64</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26</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82</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27</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28</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29</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103</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30</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117</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64</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31</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32</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106</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bl>
          </a:graphicData>
        </a:graphic>
      </p:graphicFrame>
      <p:sp>
        <p:nvSpPr>
          <p:cNvPr id="11" name="TextBox 10"/>
          <p:cNvSpPr txBox="1"/>
          <p:nvPr/>
        </p:nvSpPr>
        <p:spPr>
          <a:xfrm>
            <a:off x="228600" y="6019800"/>
            <a:ext cx="3429000" cy="400110"/>
          </a:xfrm>
          <a:prstGeom prst="rect">
            <a:avLst/>
          </a:prstGeom>
          <a:noFill/>
        </p:spPr>
        <p:txBody>
          <a:bodyPr wrap="square" rtlCol="0">
            <a:spAutoFit/>
          </a:bodyPr>
          <a:lstStyle/>
          <a:p>
            <a:pPr algn="l"/>
            <a:r>
              <a:rPr lang="en-US" sz="1000" dirty="0" smtClean="0"/>
              <a:t>Note: Spread is to stated reoffering yield.  Differences in coupons affect yield comparisons.   </a:t>
            </a:r>
            <a:endParaRPr lang="en-U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NNpptTemplateV2.3">
  <a:themeElements>
    <a:clrScheme name="Custom 1">
      <a:dk1>
        <a:srgbClr val="000000"/>
      </a:dk1>
      <a:lt1>
        <a:sysClr val="window" lastClr="FFFFFF"/>
      </a:lt1>
      <a:dk2>
        <a:srgbClr val="1F497D"/>
      </a:dk2>
      <a:lt2>
        <a:srgbClr val="EEECE1"/>
      </a:lt2>
      <a:accent1>
        <a:srgbClr val="E1E7F1"/>
      </a:accent1>
      <a:accent2>
        <a:srgbClr val="9AA610"/>
      </a:accent2>
      <a:accent3>
        <a:srgbClr val="7F8184"/>
      </a:accent3>
      <a:accent4>
        <a:srgbClr val="EDB72B"/>
      </a:accent4>
      <a:accent5>
        <a:srgbClr val="1665A0"/>
      </a:accent5>
      <a:accent6>
        <a:srgbClr val="F78300"/>
      </a:accent6>
      <a:hlink>
        <a:srgbClr val="0000FF"/>
      </a:hlink>
      <a:folHlink>
        <a:srgbClr val="800080"/>
      </a:folHlink>
    </a:clrScheme>
    <a:fontScheme name="Office Theme">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404040"/>
        </a:dk1>
        <a:lt1>
          <a:srgbClr val="FFFFFF"/>
        </a:lt1>
        <a:dk2>
          <a:srgbClr val="1665A0"/>
        </a:dk2>
        <a:lt2>
          <a:srgbClr val="E1E7F1"/>
        </a:lt2>
        <a:accent1>
          <a:srgbClr val="7F8184"/>
        </a:accent1>
        <a:accent2>
          <a:srgbClr val="EDB72B"/>
        </a:accent2>
        <a:accent3>
          <a:srgbClr val="FFFFFF"/>
        </a:accent3>
        <a:accent4>
          <a:srgbClr val="353535"/>
        </a:accent4>
        <a:accent5>
          <a:srgbClr val="C0C1C2"/>
        </a:accent5>
        <a:accent6>
          <a:srgbClr val="D7A626"/>
        </a:accent6>
        <a:hlink>
          <a:srgbClr val="9AA610"/>
        </a:hlink>
        <a:folHlink>
          <a:srgbClr val="86C1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KNN Colors">
      <a:dk1>
        <a:sysClr val="windowText" lastClr="000000"/>
      </a:dk1>
      <a:lt1>
        <a:sysClr val="window" lastClr="FFFFFF"/>
      </a:lt1>
      <a:dk2>
        <a:srgbClr val="FFFFFF"/>
      </a:dk2>
      <a:lt2>
        <a:srgbClr val="E1E7F1"/>
      </a:lt2>
      <a:accent1>
        <a:srgbClr val="1665A0"/>
      </a:accent1>
      <a:accent2>
        <a:srgbClr val="9AA610"/>
      </a:accent2>
      <a:accent3>
        <a:srgbClr val="7F8184"/>
      </a:accent3>
      <a:accent4>
        <a:srgbClr val="ADC9DE"/>
      </a:accent4>
      <a:accent5>
        <a:srgbClr val="C00000"/>
      </a:accent5>
      <a:accent6>
        <a:srgbClr val="EDB72B"/>
      </a:accent6>
      <a:hlink>
        <a:srgbClr val="1665A0"/>
      </a:hlink>
      <a:folHlink>
        <a:srgbClr val="86C1EA"/>
      </a:folHlink>
    </a:clrScheme>
    <a:fontScheme name="Office Them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04040"/>
        </a:dk1>
        <a:lt1>
          <a:srgbClr val="FFFFFF"/>
        </a:lt1>
        <a:dk2>
          <a:srgbClr val="1665A0"/>
        </a:dk2>
        <a:lt2>
          <a:srgbClr val="86C1EA"/>
        </a:lt2>
        <a:accent1>
          <a:srgbClr val="9AA610"/>
        </a:accent1>
        <a:accent2>
          <a:srgbClr val="EDB72B"/>
        </a:accent2>
        <a:accent3>
          <a:srgbClr val="FFFFFF"/>
        </a:accent3>
        <a:accent4>
          <a:srgbClr val="353535"/>
        </a:accent4>
        <a:accent5>
          <a:srgbClr val="CAD0AA"/>
        </a:accent5>
        <a:accent6>
          <a:srgbClr val="D7A626"/>
        </a:accent6>
        <a:hlink>
          <a:srgbClr val="E1E7F1"/>
        </a:hlink>
        <a:folHlink>
          <a:srgbClr val="FFFF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KNN Colors">
      <a:dk1>
        <a:sysClr val="windowText" lastClr="000000"/>
      </a:dk1>
      <a:lt1>
        <a:sysClr val="window" lastClr="FFFFFF"/>
      </a:lt1>
      <a:dk2>
        <a:srgbClr val="FFFFFF"/>
      </a:dk2>
      <a:lt2>
        <a:srgbClr val="E1E7F1"/>
      </a:lt2>
      <a:accent1>
        <a:srgbClr val="1665A0"/>
      </a:accent1>
      <a:accent2>
        <a:srgbClr val="9AA610"/>
      </a:accent2>
      <a:accent3>
        <a:srgbClr val="7F8184"/>
      </a:accent3>
      <a:accent4>
        <a:srgbClr val="ADC9DE"/>
      </a:accent4>
      <a:accent5>
        <a:srgbClr val="C00000"/>
      </a:accent5>
      <a:accent6>
        <a:srgbClr val="EDB72B"/>
      </a:accent6>
      <a:hlink>
        <a:srgbClr val="1665A0"/>
      </a:hlink>
      <a:folHlink>
        <a:srgbClr val="86C1EA"/>
      </a:folHlink>
    </a:clrScheme>
    <a:fontScheme name="Office Them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KNNpptTemplateV2.3</Template>
  <TotalTime>12115</TotalTime>
  <Words>1669</Words>
  <Application>Microsoft Office PowerPoint</Application>
  <PresentationFormat>On-screen Show (4:3)</PresentationFormat>
  <Paragraphs>539</Paragraphs>
  <Slides>15</Slides>
  <Notes>1</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KNNpptTemplateV2.3</vt:lpstr>
      <vt:lpstr>Office Theme</vt:lpstr>
      <vt:lpstr>1_Office Theme</vt:lpstr>
      <vt:lpstr>West Contra Costa USD</vt:lpstr>
      <vt:lpstr>PowerPoint Presentation</vt:lpstr>
      <vt:lpstr>2015 General Obligation Bonds</vt:lpstr>
      <vt:lpstr>2015 General Obligation Bonds</vt:lpstr>
      <vt:lpstr>Costs of Issuance Summary</vt:lpstr>
      <vt:lpstr>Excellent Market Timing</vt:lpstr>
      <vt:lpstr>Bond Pricing &amp; Structure</vt:lpstr>
      <vt:lpstr> </vt:lpstr>
      <vt:lpstr>2015 Pricing Compared to Prior Transactions</vt:lpstr>
      <vt:lpstr>2015 Bond Investors</vt:lpstr>
      <vt:lpstr>2015 Bond Investors (con’t)</vt:lpstr>
      <vt:lpstr>PowerPoint Presentation</vt:lpstr>
      <vt:lpstr> Current Plan of Finance</vt:lpstr>
      <vt:lpstr>Election of 2012 Debt Structure</vt:lpstr>
      <vt:lpstr>Election of 2010 Debt Structure</vt:lpstr>
    </vt:vector>
  </TitlesOfParts>
  <Company>KNN Public Finance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KNN Public Finance</dc:title>
  <dc:creator>dbeacham</dc:creator>
  <cp:lastModifiedBy>Cifelli, Denise</cp:lastModifiedBy>
  <cp:revision>864</cp:revision>
  <cp:lastPrinted>2014-05-08T23:20:34Z</cp:lastPrinted>
  <dcterms:created xsi:type="dcterms:W3CDTF">2008-08-28T23:10:28Z</dcterms:created>
  <dcterms:modified xsi:type="dcterms:W3CDTF">2015-03-10T18:30:26Z</dcterms:modified>
</cp:coreProperties>
</file>